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7" r:id="rId2"/>
    <p:sldId id="368" r:id="rId3"/>
    <p:sldId id="372" r:id="rId4"/>
    <p:sldId id="373" r:id="rId5"/>
    <p:sldId id="374" r:id="rId6"/>
    <p:sldId id="375" r:id="rId7"/>
    <p:sldId id="376" r:id="rId8"/>
    <p:sldId id="377" r:id="rId9"/>
    <p:sldId id="378" r:id="rId10"/>
    <p:sldId id="379" r:id="rId11"/>
    <p:sldId id="380" r:id="rId12"/>
    <p:sldId id="381" r:id="rId13"/>
    <p:sldId id="382" r:id="rId14"/>
    <p:sldId id="263" r:id="rId15"/>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A MARIA OROZCO DIAZ" initials="AMOD" lastIdx="7" clrIdx="0">
    <p:extLst>
      <p:ext uri="{19B8F6BF-5375-455C-9EA6-DF929625EA0E}">
        <p15:presenceInfo xmlns:p15="http://schemas.microsoft.com/office/powerpoint/2012/main" userId="ANA MARIA OROZCO DIA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5148"/>
    <a:srgbClr val="F2F2F2"/>
    <a:srgbClr val="253E7B"/>
    <a:srgbClr val="F04443"/>
    <a:srgbClr val="F14544"/>
    <a:srgbClr val="011643"/>
    <a:srgbClr val="04AC9A"/>
    <a:srgbClr val="3B3838"/>
    <a:srgbClr val="5BD7BE"/>
    <a:srgbClr val="FF82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78" autoAdjust="0"/>
    <p:restoredTop sz="93888" autoAdjust="0"/>
  </p:normalViewPr>
  <p:slideViewPr>
    <p:cSldViewPr snapToGrid="0" snapToObjects="1">
      <p:cViewPr varScale="1">
        <p:scale>
          <a:sx n="71" d="100"/>
          <a:sy n="71" d="100"/>
        </p:scale>
        <p:origin x="930" y="60"/>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8984E0-9641-410D-91FE-675AF3980131}" type="datetimeFigureOut">
              <a:rPr lang="es-PE" smtClean="0"/>
              <a:t>20/07/2022</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832600-4259-45AB-A163-993D367EA54F}" type="slidenum">
              <a:rPr lang="es-PE" smtClean="0"/>
              <a:t>‹Nº›</a:t>
            </a:fld>
            <a:endParaRPr lang="es-PE"/>
          </a:p>
        </p:txBody>
      </p:sp>
    </p:spTree>
    <p:extLst>
      <p:ext uri="{BB962C8B-B14F-4D97-AF65-F5344CB8AC3E}">
        <p14:creationId xmlns:p14="http://schemas.microsoft.com/office/powerpoint/2010/main" val="1580073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bg1">
            <a:lumMod val="9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81C607A-4D60-5F42-8E64-288A5A3C991A}"/>
              </a:ext>
            </a:extLst>
          </p:cNvPr>
          <p:cNvSpPr>
            <a:spLocks noGrp="1"/>
          </p:cNvSpPr>
          <p:nvPr>
            <p:ph type="ctrTitle" hasCustomPrompt="1"/>
          </p:nvPr>
        </p:nvSpPr>
        <p:spPr>
          <a:xfrm>
            <a:off x="1524000" y="1468352"/>
            <a:ext cx="9144000" cy="2387600"/>
          </a:xfrm>
        </p:spPr>
        <p:txBody>
          <a:bodyPr anchor="b">
            <a:normAutofit/>
          </a:bodyPr>
          <a:lstStyle>
            <a:lvl1pPr algn="ctr">
              <a:defRPr sz="8000"/>
            </a:lvl1pPr>
          </a:lstStyle>
          <a:p>
            <a:r>
              <a:rPr lang="es-ES" dirty="0"/>
              <a:t>TÍTULO PORTADA</a:t>
            </a:r>
            <a:endParaRPr lang="es-PE" dirty="0"/>
          </a:p>
        </p:txBody>
      </p:sp>
      <p:sp>
        <p:nvSpPr>
          <p:cNvPr id="3" name="Subtítulo 2">
            <a:extLst>
              <a:ext uri="{FF2B5EF4-FFF2-40B4-BE49-F238E27FC236}">
                <a16:creationId xmlns:a16="http://schemas.microsoft.com/office/drawing/2014/main" xmlns="" id="{FF4B5FEB-EB4A-7046-AF91-244310CF48C1}"/>
              </a:ext>
            </a:extLst>
          </p:cNvPr>
          <p:cNvSpPr>
            <a:spLocks noGrp="1"/>
          </p:cNvSpPr>
          <p:nvPr>
            <p:ph type="subTitle" idx="1"/>
          </p:nvPr>
        </p:nvSpPr>
        <p:spPr>
          <a:xfrm>
            <a:off x="1524000" y="4164227"/>
            <a:ext cx="9144000" cy="64633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pic>
        <p:nvPicPr>
          <p:cNvPr id="8" name="Imagen 7">
            <a:extLst>
              <a:ext uri="{FF2B5EF4-FFF2-40B4-BE49-F238E27FC236}">
                <a16:creationId xmlns:a16="http://schemas.microsoft.com/office/drawing/2014/main" xmlns="" id="{F0846419-9545-354F-AB54-9F510AFA1C14}"/>
              </a:ext>
            </a:extLst>
          </p:cNvPr>
          <p:cNvPicPr>
            <a:picLocks noChangeAspect="1"/>
          </p:cNvPicPr>
          <p:nvPr userDrawn="1"/>
        </p:nvPicPr>
        <p:blipFill>
          <a:blip r:embed="rId2"/>
          <a:stretch>
            <a:fillRect/>
          </a:stretch>
        </p:blipFill>
        <p:spPr>
          <a:xfrm flipV="1">
            <a:off x="1921057" y="3890341"/>
            <a:ext cx="8335051" cy="74865"/>
          </a:xfrm>
          <a:prstGeom prst="rect">
            <a:avLst/>
          </a:prstGeom>
        </p:spPr>
      </p:pic>
      <p:pic>
        <p:nvPicPr>
          <p:cNvPr id="6" name="Imagen 5">
            <a:extLst>
              <a:ext uri="{FF2B5EF4-FFF2-40B4-BE49-F238E27FC236}">
                <a16:creationId xmlns:a16="http://schemas.microsoft.com/office/drawing/2014/main" xmlns="" id="{B09ECC1F-07DC-5E4D-B40F-276541BF4925}"/>
              </a:ext>
            </a:extLst>
          </p:cNvPr>
          <p:cNvPicPr>
            <a:picLocks noChangeAspect="1"/>
          </p:cNvPicPr>
          <p:nvPr userDrawn="1"/>
        </p:nvPicPr>
        <p:blipFill>
          <a:blip r:embed="rId3"/>
          <a:stretch>
            <a:fillRect/>
          </a:stretch>
        </p:blipFill>
        <p:spPr>
          <a:xfrm>
            <a:off x="0" y="4048"/>
            <a:ext cx="12192000" cy="1223418"/>
          </a:xfrm>
          <a:prstGeom prst="rect">
            <a:avLst/>
          </a:prstGeom>
        </p:spPr>
      </p:pic>
    </p:spTree>
    <p:extLst>
      <p:ext uri="{BB962C8B-B14F-4D97-AF65-F5344CB8AC3E}">
        <p14:creationId xmlns:p14="http://schemas.microsoft.com/office/powerpoint/2010/main" val="401255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solidFill>
          <a:srgbClr val="233D7B"/>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B94221D-7DD6-5D44-8C72-B9321EA06DD5}"/>
              </a:ext>
            </a:extLst>
          </p:cNvPr>
          <p:cNvSpPr>
            <a:spLocks noGrp="1"/>
          </p:cNvSpPr>
          <p:nvPr>
            <p:ph type="title"/>
          </p:nvPr>
        </p:nvSpPr>
        <p:spPr>
          <a:xfrm>
            <a:off x="838200" y="1254811"/>
            <a:ext cx="10515600" cy="1006031"/>
          </a:xfrm>
        </p:spPr>
        <p:txBody>
          <a:bodyPr/>
          <a:lstStyle>
            <a:lvl1pPr>
              <a:defRPr>
                <a:solidFill>
                  <a:schemeClr val="bg1"/>
                </a:solidFill>
              </a:defRPr>
            </a:lvl1pPr>
          </a:lstStyle>
          <a:p>
            <a:r>
              <a:rPr lang="es-ES"/>
              <a:t>Haga clic para modificar el estilo de título del patrón</a:t>
            </a:r>
            <a:endParaRPr lang="es-PE" dirty="0"/>
          </a:p>
        </p:txBody>
      </p:sp>
      <p:sp>
        <p:nvSpPr>
          <p:cNvPr id="3" name="Marcador de contenido 2">
            <a:extLst>
              <a:ext uri="{FF2B5EF4-FFF2-40B4-BE49-F238E27FC236}">
                <a16:creationId xmlns:a16="http://schemas.microsoft.com/office/drawing/2014/main" xmlns="" id="{38563D09-8ED2-984F-AAFA-7F41D66B60DC}"/>
              </a:ext>
            </a:extLst>
          </p:cNvPr>
          <p:cNvSpPr>
            <a:spLocks noGrp="1"/>
          </p:cNvSpPr>
          <p:nvPr>
            <p:ph idx="1"/>
          </p:nvPr>
        </p:nvSpPr>
        <p:spPr>
          <a:xfrm>
            <a:off x="838200" y="2715311"/>
            <a:ext cx="10515600" cy="330243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s-ES"/>
              <a:t>Editar los estilos de texto del patrón
Segundo nivel
Tercer nivel
Cuarto nivel
Quinto nivel</a:t>
            </a:r>
            <a:endParaRPr lang="es-PE" dirty="0"/>
          </a:p>
        </p:txBody>
      </p:sp>
      <p:pic>
        <p:nvPicPr>
          <p:cNvPr id="6" name="Imagen 5">
            <a:extLst>
              <a:ext uri="{FF2B5EF4-FFF2-40B4-BE49-F238E27FC236}">
                <a16:creationId xmlns:a16="http://schemas.microsoft.com/office/drawing/2014/main" xmlns="" id="{B09B50D3-EE26-BE46-869D-659A52A4C4E4}"/>
              </a:ext>
            </a:extLst>
          </p:cNvPr>
          <p:cNvPicPr>
            <a:picLocks noChangeAspect="1"/>
          </p:cNvPicPr>
          <p:nvPr userDrawn="1"/>
        </p:nvPicPr>
        <p:blipFill>
          <a:blip r:embed="rId2"/>
          <a:stretch>
            <a:fillRect/>
          </a:stretch>
        </p:blipFill>
        <p:spPr>
          <a:xfrm>
            <a:off x="0" y="2968"/>
            <a:ext cx="12192000" cy="833190"/>
          </a:xfrm>
          <a:prstGeom prst="rect">
            <a:avLst/>
          </a:prstGeom>
        </p:spPr>
      </p:pic>
    </p:spTree>
    <p:extLst>
      <p:ext uri="{BB962C8B-B14F-4D97-AF65-F5344CB8AC3E}">
        <p14:creationId xmlns:p14="http://schemas.microsoft.com/office/powerpoint/2010/main" val="408933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rgbClr val="233D7B"/>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BCAB9DC-85C2-C94C-A8E3-D941CD428483}"/>
              </a:ext>
            </a:extLst>
          </p:cNvPr>
          <p:cNvSpPr>
            <a:spLocks noGrp="1"/>
          </p:cNvSpPr>
          <p:nvPr>
            <p:ph type="title" hasCustomPrompt="1"/>
          </p:nvPr>
        </p:nvSpPr>
        <p:spPr>
          <a:xfrm>
            <a:off x="1865870" y="3102361"/>
            <a:ext cx="9481580" cy="1133475"/>
          </a:xfrm>
        </p:spPr>
        <p:txBody>
          <a:bodyPr anchor="b">
            <a:noAutofit/>
          </a:bodyPr>
          <a:lstStyle>
            <a:lvl1pPr>
              <a:defRPr sz="6000" b="0">
                <a:solidFill>
                  <a:schemeClr val="bg1"/>
                </a:solidFill>
              </a:defRPr>
            </a:lvl1pPr>
          </a:lstStyle>
          <a:p>
            <a:r>
              <a:rPr lang="es-ES" dirty="0"/>
              <a:t>SEPARADOR DE PAGINA</a:t>
            </a:r>
            <a:endParaRPr lang="es-PE" dirty="0"/>
          </a:p>
        </p:txBody>
      </p:sp>
      <p:sp>
        <p:nvSpPr>
          <p:cNvPr id="3" name="Marcador de texto 2">
            <a:extLst>
              <a:ext uri="{FF2B5EF4-FFF2-40B4-BE49-F238E27FC236}">
                <a16:creationId xmlns:a16="http://schemas.microsoft.com/office/drawing/2014/main" xmlns="" id="{1AFCD41F-0E05-3548-B6F5-F38BE2203E0A}"/>
              </a:ext>
            </a:extLst>
          </p:cNvPr>
          <p:cNvSpPr>
            <a:spLocks noGrp="1"/>
          </p:cNvSpPr>
          <p:nvPr>
            <p:ph type="body" idx="1" hasCustomPrompt="1"/>
          </p:nvPr>
        </p:nvSpPr>
        <p:spPr>
          <a:xfrm>
            <a:off x="201655" y="3015693"/>
            <a:ext cx="1577718" cy="1500187"/>
          </a:xfrm>
          <a:solidFill>
            <a:srgbClr val="233D7B">
              <a:alpha val="69613"/>
            </a:srgbClr>
          </a:solidFill>
        </p:spPr>
        <p:txBody>
          <a:bodyPr>
            <a:noAutofit/>
          </a:bodyPr>
          <a:lstStyle>
            <a:lvl1pPr marL="0" indent="0">
              <a:buNone/>
              <a:defRPr sz="9600">
                <a:solidFill>
                  <a:srgbClr val="2F55A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Nº</a:t>
            </a:r>
          </a:p>
        </p:txBody>
      </p:sp>
      <p:pic>
        <p:nvPicPr>
          <p:cNvPr id="6" name="Imagen 5">
            <a:extLst>
              <a:ext uri="{FF2B5EF4-FFF2-40B4-BE49-F238E27FC236}">
                <a16:creationId xmlns:a16="http://schemas.microsoft.com/office/drawing/2014/main" xmlns="" id="{1BC649C9-5AF4-7545-881C-BBFAE7243B46}"/>
              </a:ext>
            </a:extLst>
          </p:cNvPr>
          <p:cNvPicPr>
            <a:picLocks noChangeAspect="1"/>
          </p:cNvPicPr>
          <p:nvPr userDrawn="1"/>
        </p:nvPicPr>
        <p:blipFill>
          <a:blip r:embed="rId2"/>
          <a:stretch>
            <a:fillRect/>
          </a:stretch>
        </p:blipFill>
        <p:spPr>
          <a:xfrm>
            <a:off x="0" y="2968"/>
            <a:ext cx="12192000" cy="833190"/>
          </a:xfrm>
          <a:prstGeom prst="rect">
            <a:avLst/>
          </a:prstGeom>
        </p:spPr>
      </p:pic>
    </p:spTree>
    <p:extLst>
      <p:ext uri="{BB962C8B-B14F-4D97-AF65-F5344CB8AC3E}">
        <p14:creationId xmlns:p14="http://schemas.microsoft.com/office/powerpoint/2010/main" val="401776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 blanco">
    <p:bg>
      <p:bgPr>
        <a:solidFill>
          <a:srgbClr val="04AC9A"/>
        </a:solid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xmlns="" id="{A0D4560C-F94B-1C46-AA64-628F3C1ACC1B}"/>
              </a:ext>
            </a:extLst>
          </p:cNvPr>
          <p:cNvSpPr>
            <a:spLocks noGrp="1"/>
          </p:cNvSpPr>
          <p:nvPr>
            <p:ph type="title" hasCustomPrompt="1"/>
          </p:nvPr>
        </p:nvSpPr>
        <p:spPr>
          <a:xfrm>
            <a:off x="1865870" y="3102361"/>
            <a:ext cx="9481580" cy="1133475"/>
          </a:xfrm>
        </p:spPr>
        <p:txBody>
          <a:bodyPr anchor="b">
            <a:noAutofit/>
          </a:bodyPr>
          <a:lstStyle>
            <a:lvl1pPr>
              <a:defRPr sz="6000" b="0">
                <a:solidFill>
                  <a:schemeClr val="bg1"/>
                </a:solidFill>
              </a:defRPr>
            </a:lvl1pPr>
          </a:lstStyle>
          <a:p>
            <a:r>
              <a:rPr lang="es-ES" dirty="0"/>
              <a:t>SEPARADOR DE PAGINA</a:t>
            </a:r>
            <a:endParaRPr lang="es-PE" dirty="0"/>
          </a:p>
        </p:txBody>
      </p:sp>
      <p:sp>
        <p:nvSpPr>
          <p:cNvPr id="6" name="Marcador de texto 2">
            <a:extLst>
              <a:ext uri="{FF2B5EF4-FFF2-40B4-BE49-F238E27FC236}">
                <a16:creationId xmlns:a16="http://schemas.microsoft.com/office/drawing/2014/main" xmlns="" id="{5C372D08-600C-9447-9BBE-CDEB691588CE}"/>
              </a:ext>
            </a:extLst>
          </p:cNvPr>
          <p:cNvSpPr>
            <a:spLocks noGrp="1"/>
          </p:cNvSpPr>
          <p:nvPr>
            <p:ph type="body" idx="1" hasCustomPrompt="1"/>
          </p:nvPr>
        </p:nvSpPr>
        <p:spPr>
          <a:xfrm>
            <a:off x="201655" y="3015693"/>
            <a:ext cx="1577718" cy="1500187"/>
          </a:xfrm>
          <a:noFill/>
        </p:spPr>
        <p:txBody>
          <a:bodyPr>
            <a:noAutofit/>
          </a:bodyPr>
          <a:lstStyle>
            <a:lvl1pPr marL="0" indent="0">
              <a:buNone/>
              <a:defRPr sz="9600">
                <a:solidFill>
                  <a:srgbClr val="5BD7B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Nº</a:t>
            </a:r>
          </a:p>
        </p:txBody>
      </p:sp>
      <p:pic>
        <p:nvPicPr>
          <p:cNvPr id="4" name="Imagen 3">
            <a:extLst>
              <a:ext uri="{FF2B5EF4-FFF2-40B4-BE49-F238E27FC236}">
                <a16:creationId xmlns:a16="http://schemas.microsoft.com/office/drawing/2014/main" xmlns="" id="{F40F5E29-FF30-9748-9B70-6D0EB0E8B819}"/>
              </a:ext>
            </a:extLst>
          </p:cNvPr>
          <p:cNvPicPr>
            <a:picLocks noChangeAspect="1"/>
          </p:cNvPicPr>
          <p:nvPr userDrawn="1"/>
        </p:nvPicPr>
        <p:blipFill>
          <a:blip r:embed="rId2"/>
          <a:stretch>
            <a:fillRect/>
          </a:stretch>
        </p:blipFill>
        <p:spPr>
          <a:xfrm>
            <a:off x="0" y="2968"/>
            <a:ext cx="12192000" cy="833190"/>
          </a:xfrm>
          <a:prstGeom prst="rect">
            <a:avLst/>
          </a:prstGeom>
        </p:spPr>
      </p:pic>
    </p:spTree>
    <p:extLst>
      <p:ext uri="{BB962C8B-B14F-4D97-AF65-F5344CB8AC3E}">
        <p14:creationId xmlns:p14="http://schemas.microsoft.com/office/powerpoint/2010/main" val="1801686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solidFill>
          <a:schemeClr val="bg1">
            <a:lumMod val="9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9B6D95D-E494-5A41-8558-6DDE7C0DFE5F}"/>
              </a:ext>
            </a:extLst>
          </p:cNvPr>
          <p:cNvSpPr>
            <a:spLocks noGrp="1"/>
          </p:cNvSpPr>
          <p:nvPr>
            <p:ph type="title" hasCustomPrompt="1"/>
          </p:nvPr>
        </p:nvSpPr>
        <p:spPr>
          <a:xfrm>
            <a:off x="838200" y="1348775"/>
            <a:ext cx="10515600" cy="619726"/>
          </a:xfrm>
        </p:spPr>
        <p:txBody>
          <a:bodyPr/>
          <a:lstStyle/>
          <a:p>
            <a:r>
              <a:rPr lang="es-ES" dirty="0"/>
              <a:t>Título de Tema</a:t>
            </a:r>
            <a:endParaRPr lang="es-PE" dirty="0"/>
          </a:p>
        </p:txBody>
      </p:sp>
      <p:sp>
        <p:nvSpPr>
          <p:cNvPr id="3" name="Marcador de contenido 2">
            <a:extLst>
              <a:ext uri="{FF2B5EF4-FFF2-40B4-BE49-F238E27FC236}">
                <a16:creationId xmlns:a16="http://schemas.microsoft.com/office/drawing/2014/main" xmlns="" id="{2D5C2704-1505-ED4A-8AEB-00FD933CF4A7}"/>
              </a:ext>
            </a:extLst>
          </p:cNvPr>
          <p:cNvSpPr>
            <a:spLocks noGrp="1"/>
          </p:cNvSpPr>
          <p:nvPr>
            <p:ph sz="half" idx="1"/>
          </p:nvPr>
        </p:nvSpPr>
        <p:spPr>
          <a:xfrm>
            <a:off x="838200" y="2669060"/>
            <a:ext cx="5181600" cy="3322552"/>
          </a:xfrm>
        </p:spPr>
        <p:txBody>
          <a:bodyPr/>
          <a:lstStyle>
            <a:lvl1pPr>
              <a:defRPr sz="2400"/>
            </a:lvl1pPr>
          </a:lstStyle>
          <a:p>
            <a:pPr lvl="0"/>
            <a:r>
              <a:rPr lang="es-ES"/>
              <a:t>Editar los estilos de texto del patrón
Segundo nivel
Tercer nivel
Cuarto nivel
Quinto nivel</a:t>
            </a:r>
            <a:endParaRPr lang="es-PE" dirty="0"/>
          </a:p>
        </p:txBody>
      </p:sp>
      <p:sp>
        <p:nvSpPr>
          <p:cNvPr id="4" name="Marcador de contenido 3">
            <a:extLst>
              <a:ext uri="{FF2B5EF4-FFF2-40B4-BE49-F238E27FC236}">
                <a16:creationId xmlns:a16="http://schemas.microsoft.com/office/drawing/2014/main" xmlns="" id="{354F8EC7-D776-9342-A525-6199D9B01486}"/>
              </a:ext>
            </a:extLst>
          </p:cNvPr>
          <p:cNvSpPr>
            <a:spLocks noGrp="1"/>
          </p:cNvSpPr>
          <p:nvPr>
            <p:ph sz="half" idx="2"/>
          </p:nvPr>
        </p:nvSpPr>
        <p:spPr>
          <a:xfrm>
            <a:off x="6172200" y="2669060"/>
            <a:ext cx="5181600" cy="3322552"/>
          </a:xfrm>
        </p:spPr>
        <p:txBody>
          <a:bodyPr/>
          <a:lstStyle>
            <a:lvl1pPr marL="0" indent="0">
              <a:buNone/>
              <a:defRPr/>
            </a:lvl1pPr>
          </a:lstStyle>
          <a:p>
            <a:pPr lvl="0"/>
            <a:r>
              <a:rPr lang="es-ES"/>
              <a:t>Editar los estilos de texto del patrón
Segundo nivel
Tercer nivel
Cuarto nivel
Quinto nivel</a:t>
            </a:r>
            <a:endParaRPr lang="es-PE" dirty="0"/>
          </a:p>
        </p:txBody>
      </p:sp>
      <p:pic>
        <p:nvPicPr>
          <p:cNvPr id="10" name="Imagen 9">
            <a:extLst>
              <a:ext uri="{FF2B5EF4-FFF2-40B4-BE49-F238E27FC236}">
                <a16:creationId xmlns:a16="http://schemas.microsoft.com/office/drawing/2014/main" xmlns="" id="{B74D8EC6-E9A8-E24C-B371-98EC69252EC4}"/>
              </a:ext>
            </a:extLst>
          </p:cNvPr>
          <p:cNvPicPr>
            <a:picLocks noChangeAspect="1"/>
          </p:cNvPicPr>
          <p:nvPr userDrawn="1"/>
        </p:nvPicPr>
        <p:blipFill>
          <a:blip r:embed="rId2"/>
          <a:stretch>
            <a:fillRect/>
          </a:stretch>
        </p:blipFill>
        <p:spPr>
          <a:xfrm>
            <a:off x="838200" y="1968500"/>
            <a:ext cx="4341850" cy="95077"/>
          </a:xfrm>
          <a:prstGeom prst="rect">
            <a:avLst/>
          </a:prstGeom>
        </p:spPr>
      </p:pic>
      <p:pic>
        <p:nvPicPr>
          <p:cNvPr id="11" name="Imagen 10">
            <a:extLst>
              <a:ext uri="{FF2B5EF4-FFF2-40B4-BE49-F238E27FC236}">
                <a16:creationId xmlns:a16="http://schemas.microsoft.com/office/drawing/2014/main" xmlns="" id="{3EF62F16-0ABA-AA4D-8D6D-D49B536405AE}"/>
              </a:ext>
            </a:extLst>
          </p:cNvPr>
          <p:cNvPicPr>
            <a:picLocks noChangeAspect="1"/>
          </p:cNvPicPr>
          <p:nvPr userDrawn="1"/>
        </p:nvPicPr>
        <p:blipFill>
          <a:blip r:embed="rId3"/>
          <a:stretch>
            <a:fillRect/>
          </a:stretch>
        </p:blipFill>
        <p:spPr>
          <a:xfrm>
            <a:off x="0" y="2968"/>
            <a:ext cx="12192000" cy="833190"/>
          </a:xfrm>
          <a:prstGeom prst="rect">
            <a:avLst/>
          </a:prstGeom>
        </p:spPr>
      </p:pic>
    </p:spTree>
    <p:extLst>
      <p:ext uri="{BB962C8B-B14F-4D97-AF65-F5344CB8AC3E}">
        <p14:creationId xmlns:p14="http://schemas.microsoft.com/office/powerpoint/2010/main" val="19510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ación">
    <p:bg>
      <p:bgPr>
        <a:solidFill>
          <a:schemeClr val="bg1">
            <a:lumMod val="95000"/>
          </a:schemeClr>
        </a:soli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C2C91959-A4D3-7E43-A640-64F36DF503C9}"/>
              </a:ext>
            </a:extLst>
          </p:cNvPr>
          <p:cNvSpPr>
            <a:spLocks noGrp="1"/>
          </p:cNvSpPr>
          <p:nvPr>
            <p:ph type="body" idx="1"/>
          </p:nvPr>
        </p:nvSpPr>
        <p:spPr>
          <a:xfrm>
            <a:off x="839788" y="23495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dirty="0"/>
          </a:p>
        </p:txBody>
      </p:sp>
      <p:sp>
        <p:nvSpPr>
          <p:cNvPr id="4" name="Marcador de contenido 3">
            <a:extLst>
              <a:ext uri="{FF2B5EF4-FFF2-40B4-BE49-F238E27FC236}">
                <a16:creationId xmlns:a16="http://schemas.microsoft.com/office/drawing/2014/main" xmlns="" id="{C82A666B-065D-F44A-AA8F-76F13A050885}"/>
              </a:ext>
            </a:extLst>
          </p:cNvPr>
          <p:cNvSpPr>
            <a:spLocks noGrp="1"/>
          </p:cNvSpPr>
          <p:nvPr>
            <p:ph sz="half" idx="2"/>
          </p:nvPr>
        </p:nvSpPr>
        <p:spPr>
          <a:xfrm>
            <a:off x="839788" y="3422651"/>
            <a:ext cx="5157787" cy="2498339"/>
          </a:xfrm>
        </p:spPr>
        <p:txBody>
          <a:bodyPr>
            <a:normAutofit/>
          </a:bodyPr>
          <a:lstStyle>
            <a:lvl1pPr>
              <a:defRPr sz="1800"/>
            </a:lvl1pPr>
            <a:lvl2pPr>
              <a:defRPr sz="1800"/>
            </a:lvl2pPr>
            <a:lvl3pPr>
              <a:defRPr sz="1800"/>
            </a:lvl3pPr>
            <a:lvl4pPr>
              <a:defRPr sz="1800"/>
            </a:lvl4pPr>
            <a:lvl5pPr>
              <a:defRPr sz="1800"/>
            </a:lvl5pPr>
          </a:lstStyle>
          <a:p>
            <a:pPr lvl="0"/>
            <a:r>
              <a:rPr lang="es-ES"/>
              <a:t>Editar los estilos de texto del patrón
Segundo nivel
Tercer nivel
Cuarto nivel
Quinto nivel</a:t>
            </a:r>
            <a:endParaRPr lang="es-PE" dirty="0"/>
          </a:p>
        </p:txBody>
      </p:sp>
      <p:sp>
        <p:nvSpPr>
          <p:cNvPr id="5" name="Marcador de texto 4">
            <a:extLst>
              <a:ext uri="{FF2B5EF4-FFF2-40B4-BE49-F238E27FC236}">
                <a16:creationId xmlns:a16="http://schemas.microsoft.com/office/drawing/2014/main" xmlns="" id="{001337A6-BE88-2440-9C84-31C6A2665D7B}"/>
              </a:ext>
            </a:extLst>
          </p:cNvPr>
          <p:cNvSpPr>
            <a:spLocks noGrp="1"/>
          </p:cNvSpPr>
          <p:nvPr>
            <p:ph type="body" sz="quarter" idx="3"/>
          </p:nvPr>
        </p:nvSpPr>
        <p:spPr>
          <a:xfrm>
            <a:off x="6172200" y="23495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dirty="0"/>
          </a:p>
        </p:txBody>
      </p:sp>
      <p:sp>
        <p:nvSpPr>
          <p:cNvPr id="6" name="Marcador de contenido 5">
            <a:extLst>
              <a:ext uri="{FF2B5EF4-FFF2-40B4-BE49-F238E27FC236}">
                <a16:creationId xmlns:a16="http://schemas.microsoft.com/office/drawing/2014/main" xmlns="" id="{6802DAEF-6E04-3F41-B80A-449C81496828}"/>
              </a:ext>
            </a:extLst>
          </p:cNvPr>
          <p:cNvSpPr>
            <a:spLocks noGrp="1"/>
          </p:cNvSpPr>
          <p:nvPr>
            <p:ph sz="quarter" idx="4"/>
          </p:nvPr>
        </p:nvSpPr>
        <p:spPr>
          <a:xfrm>
            <a:off x="6172200" y="3422651"/>
            <a:ext cx="5183188" cy="2498339"/>
          </a:xfrm>
        </p:spPr>
        <p:txBody>
          <a:bodyPr>
            <a:normAutofit/>
          </a:bodyPr>
          <a:lstStyle>
            <a:lvl1pPr>
              <a:defRPr sz="1800"/>
            </a:lvl1pPr>
            <a:lvl2pPr>
              <a:defRPr sz="1800"/>
            </a:lvl2pPr>
            <a:lvl3pPr>
              <a:defRPr sz="1800"/>
            </a:lvl3pPr>
            <a:lvl4pPr>
              <a:defRPr sz="1800"/>
            </a:lvl4pPr>
            <a:lvl5pPr>
              <a:defRPr sz="1800"/>
            </a:lvl5pPr>
          </a:lstStyle>
          <a:p>
            <a:pPr lvl="0"/>
            <a:r>
              <a:rPr lang="es-ES"/>
              <a:t>Editar los estilos de texto del patrón
Segundo nivel
Tercer nivel
Cuarto nivel
Quinto nivel</a:t>
            </a:r>
            <a:endParaRPr lang="es-PE"/>
          </a:p>
        </p:txBody>
      </p:sp>
      <p:sp>
        <p:nvSpPr>
          <p:cNvPr id="12" name="Título 1">
            <a:extLst>
              <a:ext uri="{FF2B5EF4-FFF2-40B4-BE49-F238E27FC236}">
                <a16:creationId xmlns:a16="http://schemas.microsoft.com/office/drawing/2014/main" xmlns="" id="{95BEDFFC-3956-9D44-87AD-E7A475ECBA0F}"/>
              </a:ext>
            </a:extLst>
          </p:cNvPr>
          <p:cNvSpPr>
            <a:spLocks noGrp="1"/>
          </p:cNvSpPr>
          <p:nvPr>
            <p:ph type="title" hasCustomPrompt="1"/>
          </p:nvPr>
        </p:nvSpPr>
        <p:spPr>
          <a:xfrm>
            <a:off x="838200" y="1348775"/>
            <a:ext cx="10515600" cy="619726"/>
          </a:xfrm>
        </p:spPr>
        <p:txBody>
          <a:bodyPr/>
          <a:lstStyle/>
          <a:p>
            <a:r>
              <a:rPr lang="es-ES" dirty="0"/>
              <a:t>Título de Tema</a:t>
            </a:r>
            <a:endParaRPr lang="es-PE" dirty="0"/>
          </a:p>
        </p:txBody>
      </p:sp>
      <p:pic>
        <p:nvPicPr>
          <p:cNvPr id="13" name="Imagen 12">
            <a:extLst>
              <a:ext uri="{FF2B5EF4-FFF2-40B4-BE49-F238E27FC236}">
                <a16:creationId xmlns:a16="http://schemas.microsoft.com/office/drawing/2014/main" xmlns="" id="{7A19D81F-EA3F-D849-B91B-ACE40BE7B901}"/>
              </a:ext>
            </a:extLst>
          </p:cNvPr>
          <p:cNvPicPr>
            <a:picLocks noChangeAspect="1"/>
          </p:cNvPicPr>
          <p:nvPr userDrawn="1"/>
        </p:nvPicPr>
        <p:blipFill>
          <a:blip r:embed="rId2"/>
          <a:stretch>
            <a:fillRect/>
          </a:stretch>
        </p:blipFill>
        <p:spPr>
          <a:xfrm>
            <a:off x="838200" y="1968500"/>
            <a:ext cx="4341850" cy="95077"/>
          </a:xfrm>
          <a:prstGeom prst="rect">
            <a:avLst/>
          </a:prstGeom>
        </p:spPr>
      </p:pic>
      <p:pic>
        <p:nvPicPr>
          <p:cNvPr id="11" name="Imagen 10">
            <a:extLst>
              <a:ext uri="{FF2B5EF4-FFF2-40B4-BE49-F238E27FC236}">
                <a16:creationId xmlns:a16="http://schemas.microsoft.com/office/drawing/2014/main" xmlns="" id="{6524504E-8555-554E-A78F-E7D2895C7780}"/>
              </a:ext>
            </a:extLst>
          </p:cNvPr>
          <p:cNvPicPr>
            <a:picLocks noChangeAspect="1"/>
          </p:cNvPicPr>
          <p:nvPr userDrawn="1"/>
        </p:nvPicPr>
        <p:blipFill>
          <a:blip r:embed="rId3"/>
          <a:stretch>
            <a:fillRect/>
          </a:stretch>
        </p:blipFill>
        <p:spPr>
          <a:xfrm>
            <a:off x="0" y="2968"/>
            <a:ext cx="12192000" cy="833190"/>
          </a:xfrm>
          <a:prstGeom prst="rect">
            <a:avLst/>
          </a:prstGeom>
        </p:spPr>
      </p:pic>
    </p:spTree>
    <p:extLst>
      <p:ext uri="{BB962C8B-B14F-4D97-AF65-F5344CB8AC3E}">
        <p14:creationId xmlns:p14="http://schemas.microsoft.com/office/powerpoint/2010/main" val="1508692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ítulo y texto vertical">
    <p:bg>
      <p:bgPr>
        <a:solidFill>
          <a:schemeClr val="bg1">
            <a:lumMod val="9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E5ADB9E-F6B6-D646-9812-CA8FF50B0712}"/>
              </a:ext>
            </a:extLst>
          </p:cNvPr>
          <p:cNvSpPr>
            <a:spLocks noGrp="1"/>
          </p:cNvSpPr>
          <p:nvPr>
            <p:ph type="title"/>
          </p:nvPr>
        </p:nvSpPr>
        <p:spPr>
          <a:xfrm>
            <a:off x="838200" y="1130128"/>
            <a:ext cx="10515600" cy="1325563"/>
          </a:xfrm>
        </p:spPr>
        <p:txBody>
          <a:bodyPr/>
          <a:lstStyle/>
          <a:p>
            <a:r>
              <a:rPr lang="es-ES"/>
              <a:t>Haga clic para modificar el estilo de título del patrón</a:t>
            </a:r>
            <a:endParaRPr lang="es-PE" dirty="0"/>
          </a:p>
        </p:txBody>
      </p:sp>
      <p:sp>
        <p:nvSpPr>
          <p:cNvPr id="8" name="Marcador de contenido 2">
            <a:extLst>
              <a:ext uri="{FF2B5EF4-FFF2-40B4-BE49-F238E27FC236}">
                <a16:creationId xmlns:a16="http://schemas.microsoft.com/office/drawing/2014/main" xmlns="" id="{FBC1DB26-5F63-4C4E-AE36-377CE7EAC7B8}"/>
              </a:ext>
            </a:extLst>
          </p:cNvPr>
          <p:cNvSpPr>
            <a:spLocks noGrp="1"/>
          </p:cNvSpPr>
          <p:nvPr>
            <p:ph idx="1"/>
          </p:nvPr>
        </p:nvSpPr>
        <p:spPr>
          <a:xfrm>
            <a:off x="838200" y="2715311"/>
            <a:ext cx="10515600" cy="3302430"/>
          </a:xfrm>
        </p:spPr>
        <p:txBody>
          <a:bodyPr>
            <a:normAutofit/>
          </a:bodyPr>
          <a:lstStyle>
            <a:lvl1pPr>
              <a:defRPr sz="2000">
                <a:solidFill>
                  <a:srgbClr val="011643"/>
                </a:solidFill>
              </a:defRPr>
            </a:lvl1pPr>
            <a:lvl2pPr>
              <a:defRPr sz="2000">
                <a:solidFill>
                  <a:srgbClr val="011643"/>
                </a:solidFill>
              </a:defRPr>
            </a:lvl2pPr>
            <a:lvl3pPr>
              <a:defRPr sz="2000">
                <a:solidFill>
                  <a:srgbClr val="011643"/>
                </a:solidFill>
              </a:defRPr>
            </a:lvl3pPr>
            <a:lvl4pPr>
              <a:defRPr sz="2000">
                <a:solidFill>
                  <a:srgbClr val="011643"/>
                </a:solidFill>
              </a:defRPr>
            </a:lvl4pPr>
            <a:lvl5pPr>
              <a:defRPr sz="2000">
                <a:solidFill>
                  <a:srgbClr val="011643"/>
                </a:solidFill>
              </a:defRPr>
            </a:lvl5pPr>
          </a:lstStyle>
          <a:p>
            <a:pPr lvl="0"/>
            <a:r>
              <a:rPr lang="es-ES"/>
              <a:t>Editar los estilos de texto del patrón
Segundo nivel
Tercer nivel
Cuarto nivel
Quinto nivel</a:t>
            </a:r>
            <a:endParaRPr lang="es-PE" dirty="0"/>
          </a:p>
        </p:txBody>
      </p:sp>
      <p:pic>
        <p:nvPicPr>
          <p:cNvPr id="9" name="Imagen 8">
            <a:extLst>
              <a:ext uri="{FF2B5EF4-FFF2-40B4-BE49-F238E27FC236}">
                <a16:creationId xmlns:a16="http://schemas.microsoft.com/office/drawing/2014/main" xmlns="" id="{7198AE6B-4C3D-0F46-A28E-386E29F46CD3}"/>
              </a:ext>
            </a:extLst>
          </p:cNvPr>
          <p:cNvPicPr>
            <a:picLocks noChangeAspect="1"/>
          </p:cNvPicPr>
          <p:nvPr userDrawn="1"/>
        </p:nvPicPr>
        <p:blipFill>
          <a:blip r:embed="rId2"/>
          <a:stretch>
            <a:fillRect/>
          </a:stretch>
        </p:blipFill>
        <p:spPr>
          <a:xfrm>
            <a:off x="0" y="2968"/>
            <a:ext cx="12192000" cy="833190"/>
          </a:xfrm>
          <a:prstGeom prst="rect">
            <a:avLst/>
          </a:prstGeom>
        </p:spPr>
      </p:pic>
    </p:spTree>
    <p:extLst>
      <p:ext uri="{BB962C8B-B14F-4D97-AF65-F5344CB8AC3E}">
        <p14:creationId xmlns:p14="http://schemas.microsoft.com/office/powerpoint/2010/main" val="3105236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bg>
      <p:bgPr>
        <a:solidFill>
          <a:schemeClr val="bg1">
            <a:lumMod val="9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D45913C-81E6-E64F-BF34-3A551712AB33}"/>
              </a:ext>
            </a:extLst>
          </p:cNvPr>
          <p:cNvSpPr>
            <a:spLocks noGrp="1"/>
          </p:cNvSpPr>
          <p:nvPr>
            <p:ph type="title"/>
          </p:nvPr>
        </p:nvSpPr>
        <p:spPr>
          <a:xfrm>
            <a:off x="839788" y="1124465"/>
            <a:ext cx="3932237" cy="1600200"/>
          </a:xfrm>
        </p:spPr>
        <p:txBody>
          <a:bodyPr anchor="b"/>
          <a:lstStyle>
            <a:lvl1pPr>
              <a:defRPr sz="3200"/>
            </a:lvl1pPr>
          </a:lstStyle>
          <a:p>
            <a:r>
              <a:rPr lang="es-ES"/>
              <a:t>Haga clic para modificar el estilo de título del patrón</a:t>
            </a:r>
            <a:endParaRPr lang="es-PE" dirty="0"/>
          </a:p>
        </p:txBody>
      </p:sp>
      <p:sp>
        <p:nvSpPr>
          <p:cNvPr id="3" name="Marcador de posición de imagen 2">
            <a:extLst>
              <a:ext uri="{FF2B5EF4-FFF2-40B4-BE49-F238E27FC236}">
                <a16:creationId xmlns:a16="http://schemas.microsoft.com/office/drawing/2014/main" xmlns="" id="{96C85A61-5B59-FA41-87F5-197D7B0BEE4D}"/>
              </a:ext>
            </a:extLst>
          </p:cNvPr>
          <p:cNvSpPr>
            <a:spLocks noGrp="1"/>
          </p:cNvSpPr>
          <p:nvPr>
            <p:ph type="pic" idx="1"/>
          </p:nvPr>
        </p:nvSpPr>
        <p:spPr>
          <a:xfrm>
            <a:off x="5183188" y="1124465"/>
            <a:ext cx="6172200" cy="54117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PE"/>
          </a:p>
        </p:txBody>
      </p:sp>
      <p:sp>
        <p:nvSpPr>
          <p:cNvPr id="4" name="Marcador de texto 3">
            <a:extLst>
              <a:ext uri="{FF2B5EF4-FFF2-40B4-BE49-F238E27FC236}">
                <a16:creationId xmlns:a16="http://schemas.microsoft.com/office/drawing/2014/main" xmlns="" id="{CB883007-AC7F-BE4B-B472-821C3036EB6D}"/>
              </a:ext>
            </a:extLst>
          </p:cNvPr>
          <p:cNvSpPr>
            <a:spLocks noGrp="1"/>
          </p:cNvSpPr>
          <p:nvPr>
            <p:ph type="body" sz="half" idx="2"/>
          </p:nvPr>
        </p:nvSpPr>
        <p:spPr>
          <a:xfrm>
            <a:off x="839788" y="272466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
Segundo nivel
Tercer nivel
Cuarto nivel
Quinto nivel</a:t>
            </a:r>
          </a:p>
        </p:txBody>
      </p:sp>
      <p:pic>
        <p:nvPicPr>
          <p:cNvPr id="7" name="Imagen 6">
            <a:extLst>
              <a:ext uri="{FF2B5EF4-FFF2-40B4-BE49-F238E27FC236}">
                <a16:creationId xmlns:a16="http://schemas.microsoft.com/office/drawing/2014/main" xmlns="" id="{E6C0213C-06D5-6C46-81E4-8CEA5BD5C6CC}"/>
              </a:ext>
            </a:extLst>
          </p:cNvPr>
          <p:cNvPicPr>
            <a:picLocks noChangeAspect="1"/>
          </p:cNvPicPr>
          <p:nvPr userDrawn="1"/>
        </p:nvPicPr>
        <p:blipFill>
          <a:blip r:embed="rId2"/>
          <a:stretch>
            <a:fillRect/>
          </a:stretch>
        </p:blipFill>
        <p:spPr>
          <a:xfrm>
            <a:off x="0" y="2968"/>
            <a:ext cx="12192000" cy="833190"/>
          </a:xfrm>
          <a:prstGeom prst="rect">
            <a:avLst/>
          </a:prstGeom>
        </p:spPr>
      </p:pic>
    </p:spTree>
    <p:extLst>
      <p:ext uri="{BB962C8B-B14F-4D97-AF65-F5344CB8AC3E}">
        <p14:creationId xmlns:p14="http://schemas.microsoft.com/office/powerpoint/2010/main" val="403879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En blanco">
    <p:bg>
      <p:bgPr>
        <a:solidFill>
          <a:srgbClr val="F14544"/>
        </a:solid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xmlns="" id="{A0D4560C-F94B-1C46-AA64-628F3C1ACC1B}"/>
              </a:ext>
            </a:extLst>
          </p:cNvPr>
          <p:cNvSpPr>
            <a:spLocks noGrp="1"/>
          </p:cNvSpPr>
          <p:nvPr>
            <p:ph type="title" hasCustomPrompt="1"/>
          </p:nvPr>
        </p:nvSpPr>
        <p:spPr>
          <a:xfrm>
            <a:off x="1355210" y="3102361"/>
            <a:ext cx="9481580" cy="1133475"/>
          </a:xfrm>
        </p:spPr>
        <p:txBody>
          <a:bodyPr anchor="b">
            <a:noAutofit/>
          </a:bodyPr>
          <a:lstStyle>
            <a:lvl1pPr algn="ctr">
              <a:defRPr sz="6000" b="0">
                <a:solidFill>
                  <a:schemeClr val="bg1"/>
                </a:solidFill>
              </a:defRPr>
            </a:lvl1pPr>
          </a:lstStyle>
          <a:p>
            <a:r>
              <a:rPr lang="es-ES" dirty="0"/>
              <a:t>GRACIAS</a:t>
            </a:r>
            <a:endParaRPr lang="es-PE" dirty="0"/>
          </a:p>
        </p:txBody>
      </p:sp>
      <p:pic>
        <p:nvPicPr>
          <p:cNvPr id="6" name="Imagen 5">
            <a:extLst>
              <a:ext uri="{FF2B5EF4-FFF2-40B4-BE49-F238E27FC236}">
                <a16:creationId xmlns:a16="http://schemas.microsoft.com/office/drawing/2014/main" xmlns="" id="{93E19D41-C158-9B4D-B6B8-5B31B216513F}"/>
              </a:ext>
            </a:extLst>
          </p:cNvPr>
          <p:cNvPicPr>
            <a:picLocks noChangeAspect="1"/>
          </p:cNvPicPr>
          <p:nvPr userDrawn="1"/>
        </p:nvPicPr>
        <p:blipFill>
          <a:blip r:embed="rId2"/>
          <a:stretch>
            <a:fillRect/>
          </a:stretch>
        </p:blipFill>
        <p:spPr>
          <a:xfrm>
            <a:off x="0" y="2968"/>
            <a:ext cx="12192000" cy="833190"/>
          </a:xfrm>
          <a:prstGeom prst="rect">
            <a:avLst/>
          </a:prstGeom>
        </p:spPr>
      </p:pic>
    </p:spTree>
    <p:extLst>
      <p:ext uri="{BB962C8B-B14F-4D97-AF65-F5344CB8AC3E}">
        <p14:creationId xmlns:p14="http://schemas.microsoft.com/office/powerpoint/2010/main" val="4215315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C5580816-AF27-8D44-A048-FC2AB1097C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PE" dirty="0"/>
          </a:p>
        </p:txBody>
      </p:sp>
      <p:sp>
        <p:nvSpPr>
          <p:cNvPr id="3" name="Marcador de texto 2">
            <a:extLst>
              <a:ext uri="{FF2B5EF4-FFF2-40B4-BE49-F238E27FC236}">
                <a16:creationId xmlns:a16="http://schemas.microsoft.com/office/drawing/2014/main" xmlns="" id="{8EFD19A0-B36E-4549-B1D9-ED0A59A772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PE" dirty="0"/>
          </a:p>
        </p:txBody>
      </p:sp>
      <p:sp>
        <p:nvSpPr>
          <p:cNvPr id="4" name="Marcador de fecha 3">
            <a:extLst>
              <a:ext uri="{FF2B5EF4-FFF2-40B4-BE49-F238E27FC236}">
                <a16:creationId xmlns:a16="http://schemas.microsoft.com/office/drawing/2014/main" xmlns="" id="{42A73C83-CE99-FF40-B561-F5021178C2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61A977-5A3D-B446-AE71-41C69CDD9950}" type="datetimeFigureOut">
              <a:rPr lang="es-PE" smtClean="0"/>
              <a:t>20/07/2022</a:t>
            </a:fld>
            <a:endParaRPr lang="es-PE"/>
          </a:p>
        </p:txBody>
      </p:sp>
      <p:sp>
        <p:nvSpPr>
          <p:cNvPr id="5" name="Marcador de pie de página 4">
            <a:extLst>
              <a:ext uri="{FF2B5EF4-FFF2-40B4-BE49-F238E27FC236}">
                <a16:creationId xmlns:a16="http://schemas.microsoft.com/office/drawing/2014/main" xmlns="" id="{B78EB0C5-2201-E54B-830E-4DCF85C85A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xmlns="" id="{8254874C-B7CA-9245-A630-1F55F14BC4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88693-98D2-CF45-9E18-EC3B4B7D34DB}" type="slidenum">
              <a:rPr lang="es-PE" smtClean="0"/>
              <a:t>‹Nº›</a:t>
            </a:fld>
            <a:endParaRPr lang="es-PE"/>
          </a:p>
        </p:txBody>
      </p:sp>
    </p:spTree>
    <p:extLst>
      <p:ext uri="{BB962C8B-B14F-4D97-AF65-F5344CB8AC3E}">
        <p14:creationId xmlns:p14="http://schemas.microsoft.com/office/powerpoint/2010/main" val="338367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2" r:id="rId5"/>
    <p:sldLayoutId id="2147483653" r:id="rId6"/>
    <p:sldLayoutId id="2147483658" r:id="rId7"/>
    <p:sldLayoutId id="2147483657" r:id="rId8"/>
    <p:sldLayoutId id="2147483659" r:id="rId9"/>
  </p:sldLayoutIdLst>
  <p:txStyles>
    <p:titleStyle>
      <a:lvl1pPr algn="l" defTabSz="914400" rtl="0" eaLnBrk="1" latinLnBrk="0" hangingPunct="1">
        <a:lnSpc>
          <a:spcPct val="90000"/>
        </a:lnSpc>
        <a:spcBef>
          <a:spcPct val="0"/>
        </a:spcBef>
        <a:buNone/>
        <a:defRPr sz="4400" b="1" kern="1200">
          <a:solidFill>
            <a:srgbClr val="011643"/>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11643"/>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11643"/>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11643"/>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11643"/>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11643"/>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xmlns="" id="{AB47919E-280B-DD44-8670-A304DD5FAAA2}"/>
              </a:ext>
            </a:extLst>
          </p:cNvPr>
          <p:cNvSpPr>
            <a:spLocks noGrp="1"/>
          </p:cNvSpPr>
          <p:nvPr>
            <p:ph type="subTitle" idx="1"/>
          </p:nvPr>
        </p:nvSpPr>
        <p:spPr>
          <a:xfrm>
            <a:off x="1524000" y="5325595"/>
            <a:ext cx="9144000" cy="646331"/>
          </a:xfrm>
        </p:spPr>
        <p:txBody>
          <a:bodyPr/>
          <a:lstStyle/>
          <a:p>
            <a:r>
              <a:rPr lang="es-PE" b="1" dirty="0">
                <a:latin typeface="Calibri" panose="020F0502020204030204" pitchFamily="34" charset="0"/>
                <a:cs typeface="Calibri" panose="020F0502020204030204" pitchFamily="34" charset="0"/>
              </a:rPr>
              <a:t>Dirección Técnico Normativa de Docentes-DITEN</a:t>
            </a:r>
          </a:p>
          <a:p>
            <a:endParaRPr lang="es-PE" dirty="0">
              <a:latin typeface="Calibri" panose="020F0502020204030204" pitchFamily="34" charset="0"/>
              <a:cs typeface="Calibri" panose="020F0502020204030204" pitchFamily="34" charset="0"/>
            </a:endParaRPr>
          </a:p>
        </p:txBody>
      </p:sp>
      <p:sp>
        <p:nvSpPr>
          <p:cNvPr id="4" name="CuadroTexto 3">
            <a:extLst>
              <a:ext uri="{FF2B5EF4-FFF2-40B4-BE49-F238E27FC236}">
                <a16:creationId xmlns:a16="http://schemas.microsoft.com/office/drawing/2014/main" xmlns="" id="{A4627B7F-432F-4B01-9333-81DAB2754DD5}"/>
              </a:ext>
            </a:extLst>
          </p:cNvPr>
          <p:cNvSpPr txBox="1"/>
          <p:nvPr/>
        </p:nvSpPr>
        <p:spPr>
          <a:xfrm>
            <a:off x="5670033" y="5935051"/>
            <a:ext cx="1274618" cy="584775"/>
          </a:xfrm>
          <a:prstGeom prst="rect">
            <a:avLst/>
          </a:prstGeom>
          <a:solidFill>
            <a:schemeClr val="bg1">
              <a:lumMod val="95000"/>
            </a:schemeClr>
          </a:solidFill>
          <a:ln>
            <a:noFill/>
          </a:ln>
        </p:spPr>
        <p:txBody>
          <a:bodyPr wrap="square" rtlCol="0">
            <a:spAutoFit/>
          </a:bodyPr>
          <a:lstStyle/>
          <a:p>
            <a:pPr algn="ctr"/>
            <a:r>
              <a:rPr lang="es-PE" sz="3200" b="1" dirty="0">
                <a:solidFill>
                  <a:srgbClr val="253E7B"/>
                </a:solidFill>
              </a:rPr>
              <a:t>2022</a:t>
            </a:r>
          </a:p>
        </p:txBody>
      </p:sp>
      <p:sp>
        <p:nvSpPr>
          <p:cNvPr id="6" name="Título 1">
            <a:extLst>
              <a:ext uri="{FF2B5EF4-FFF2-40B4-BE49-F238E27FC236}">
                <a16:creationId xmlns:a16="http://schemas.microsoft.com/office/drawing/2014/main" xmlns="" id="{394567E0-6995-43F1-991D-14785660EC47}"/>
              </a:ext>
            </a:extLst>
          </p:cNvPr>
          <p:cNvSpPr txBox="1">
            <a:spLocks/>
          </p:cNvSpPr>
          <p:nvPr/>
        </p:nvSpPr>
        <p:spPr>
          <a:xfrm>
            <a:off x="387324" y="1454081"/>
            <a:ext cx="11436626" cy="2387600"/>
          </a:xfrm>
          <a:prstGeom prst="rect">
            <a:avLst/>
          </a:prstGeom>
        </p:spPr>
        <p:txBody>
          <a:bodyPr anchor="b"/>
          <a:lstStyle>
            <a:lvl1pPr algn="l" defTabSz="914400" rtl="0" eaLnBrk="1" latinLnBrk="0" hangingPunct="1">
              <a:lnSpc>
                <a:spcPct val="90000"/>
              </a:lnSpc>
              <a:spcBef>
                <a:spcPct val="0"/>
              </a:spcBef>
              <a:buNone/>
              <a:defRPr sz="6000" kern="1200">
                <a:solidFill>
                  <a:srgbClr val="C00000"/>
                </a:solidFill>
                <a:latin typeface="Stag Book" panose="02000503060000020004" pitchFamily="50" charset="0"/>
                <a:ea typeface="+mj-ea"/>
                <a:cs typeface="+mj-cs"/>
              </a:defRPr>
            </a:lvl1pPr>
          </a:lstStyle>
          <a:p>
            <a:pPr algn="ctr"/>
            <a:r>
              <a:rPr lang="es-ES" sz="4800" b="1" dirty="0" smtClean="0">
                <a:solidFill>
                  <a:srgbClr val="011643"/>
                </a:solidFill>
                <a:latin typeface="Calibri" panose="020F0502020204030204" pitchFamily="34" charset="0"/>
                <a:cs typeface="Calibri" panose="020F0502020204030204" pitchFamily="34" charset="0"/>
              </a:rPr>
              <a:t>Disposiciones </a:t>
            </a:r>
            <a:r>
              <a:rPr lang="es-ES" sz="4800" b="1" dirty="0">
                <a:solidFill>
                  <a:srgbClr val="011643"/>
                </a:solidFill>
                <a:latin typeface="Calibri" panose="020F0502020204030204" pitchFamily="34" charset="0"/>
                <a:cs typeface="Calibri" panose="020F0502020204030204" pitchFamily="34" charset="0"/>
              </a:rPr>
              <a:t>sobre el proceso de  racionalización y la evaluación </a:t>
            </a:r>
            <a:r>
              <a:rPr lang="es-ES" sz="4800" b="1" dirty="0" smtClean="0">
                <a:solidFill>
                  <a:srgbClr val="011643"/>
                </a:solidFill>
                <a:latin typeface="Calibri" panose="020F0502020204030204" pitchFamily="34" charset="0"/>
                <a:cs typeface="Calibri" panose="020F0502020204030204" pitchFamily="34" charset="0"/>
              </a:rPr>
              <a:t>extraordinaria 2022</a:t>
            </a:r>
            <a:endParaRPr lang="es-ES" sz="4800" b="1" dirty="0">
              <a:solidFill>
                <a:srgbClr val="011643"/>
              </a:solidFill>
              <a:latin typeface="Calibri" panose="020F0502020204030204" pitchFamily="34" charset="0"/>
              <a:cs typeface="Calibri" panose="020F0502020204030204" pitchFamily="34" charset="0"/>
            </a:endParaRPr>
          </a:p>
        </p:txBody>
      </p:sp>
      <p:sp>
        <p:nvSpPr>
          <p:cNvPr id="5" name="Subtítulo 2">
            <a:extLst>
              <a:ext uri="{FF2B5EF4-FFF2-40B4-BE49-F238E27FC236}">
                <a16:creationId xmlns:a16="http://schemas.microsoft.com/office/drawing/2014/main" xmlns="" id="{9BFA79CD-C28F-D17A-1AA4-CAD13899E303}"/>
              </a:ext>
            </a:extLst>
          </p:cNvPr>
          <p:cNvSpPr txBox="1">
            <a:spLocks/>
          </p:cNvSpPr>
          <p:nvPr/>
        </p:nvSpPr>
        <p:spPr>
          <a:xfrm>
            <a:off x="1607127" y="4131364"/>
            <a:ext cx="9144000" cy="64633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011643"/>
                </a:solidFill>
                <a:latin typeface="Century Gothic" panose="020B0502020202020204" pitchFamily="34"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011643"/>
                </a:solidFill>
                <a:latin typeface="Century Gothic" panose="020B0502020202020204" pitchFamily="34" charset="0"/>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rgbClr val="011643"/>
                </a:solidFill>
                <a:latin typeface="Century Gothic" panose="020B0502020202020204" pitchFamily="34" charset="0"/>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rgbClr val="011643"/>
                </a:solidFill>
                <a:latin typeface="Century Gothic" panose="020B0502020202020204" pitchFamily="34" charset="0"/>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rgbClr val="011643"/>
                </a:solidFill>
                <a:latin typeface="Century Gothic" panose="020B0502020202020204" pitchFamily="34"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E" sz="2800" b="1" dirty="0">
                <a:latin typeface="Calibri" panose="020F0502020204030204" pitchFamily="34" charset="0"/>
                <a:cs typeface="Calibri" panose="020F0502020204030204" pitchFamily="34" charset="0"/>
              </a:rPr>
              <a:t>Resolución Viceministerial </a:t>
            </a:r>
            <a:r>
              <a:rPr lang="es-PE" sz="2800" b="1" dirty="0" err="1">
                <a:latin typeface="Calibri" panose="020F0502020204030204" pitchFamily="34" charset="0"/>
                <a:cs typeface="Calibri" panose="020F0502020204030204" pitchFamily="34" charset="0"/>
              </a:rPr>
              <a:t>N°</a:t>
            </a:r>
            <a:r>
              <a:rPr lang="es-PE" sz="2800" b="1" dirty="0">
                <a:latin typeface="Calibri" panose="020F0502020204030204" pitchFamily="34" charset="0"/>
                <a:cs typeface="Calibri" panose="020F0502020204030204" pitchFamily="34" charset="0"/>
              </a:rPr>
              <a:t> 067-2022-MINEDU</a:t>
            </a:r>
          </a:p>
          <a:p>
            <a:endParaRPr lang="es-P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4379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xmlns="" id="{9349ABE1-F739-484D-85B3-9F624E32AA60}"/>
              </a:ext>
            </a:extLst>
          </p:cNvPr>
          <p:cNvSpPr/>
          <p:nvPr/>
        </p:nvSpPr>
        <p:spPr>
          <a:xfrm>
            <a:off x="439388" y="1491114"/>
            <a:ext cx="5408522" cy="524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584775"/>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22.- En </a:t>
            </a:r>
            <a:r>
              <a:rPr lang="es-PE" sz="1600" b="1" dirty="0">
                <a:solidFill>
                  <a:schemeClr val="tx2"/>
                </a:solidFill>
                <a:latin typeface="Stag Book" panose="02000503060000020004" pitchFamily="50" charset="0"/>
              </a:rPr>
              <a:t>la IE 80 (</a:t>
            </a:r>
            <a:r>
              <a:rPr lang="es-PE" sz="1600" b="1" dirty="0" err="1">
                <a:solidFill>
                  <a:schemeClr val="tx2"/>
                </a:solidFill>
                <a:latin typeface="Stag Book" panose="02000503060000020004" pitchFamily="50" charset="0"/>
              </a:rPr>
              <a:t>Cod</a:t>
            </a:r>
            <a:r>
              <a:rPr lang="es-PE" sz="1600" b="1" dirty="0">
                <a:solidFill>
                  <a:schemeClr val="tx2"/>
                </a:solidFill>
                <a:latin typeface="Stag Book" panose="02000503060000020004" pitchFamily="50" charset="0"/>
              </a:rPr>
              <a:t>. Modular 0607382), Existe un docente que con sentencia realiza labor administrativo y hay una plaza excedente que queda para ocupar el aula. ¿Qué acciones se debe efectuar?</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1826832"/>
            <a:ext cx="10470866" cy="523220"/>
          </a:xfrm>
          <a:prstGeom prst="rect">
            <a:avLst/>
          </a:prstGeom>
          <a:noFill/>
        </p:spPr>
        <p:txBody>
          <a:bodyPr wrap="square" rtlCol="0">
            <a:spAutoFit/>
          </a:bodyPr>
          <a:lstStyle/>
          <a:p>
            <a:pPr algn="just">
              <a:buClr>
                <a:srgbClr val="C00000"/>
              </a:buClr>
            </a:pPr>
            <a:r>
              <a:rPr lang="es-PE" sz="1400" dirty="0" smtClean="0"/>
              <a:t>Identificar </a:t>
            </a:r>
            <a:r>
              <a:rPr lang="es-PE" sz="1400" dirty="0"/>
              <a:t>al docente con sentencia que tiene funciones administrativas en el </a:t>
            </a:r>
            <a:r>
              <a:rPr lang="es-PE" sz="1400" dirty="0" smtClean="0"/>
              <a:t>aplicativo </a:t>
            </a:r>
            <a:r>
              <a:rPr lang="es-PE" sz="1400" dirty="0"/>
              <a:t>SIRA WEB, para que no forme parte del proceso de racionalización.</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22957" y="2806166"/>
            <a:ext cx="10672571" cy="584775"/>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23.- En </a:t>
            </a:r>
            <a:r>
              <a:rPr lang="es-PE" sz="1600" b="1" dirty="0">
                <a:solidFill>
                  <a:schemeClr val="tx2"/>
                </a:solidFill>
                <a:latin typeface="Stag Book" panose="02000503060000020004" pitchFamily="50" charset="0"/>
              </a:rPr>
              <a:t>la IE MAMA ELSA (</a:t>
            </a:r>
            <a:r>
              <a:rPr lang="es-PE" sz="1600" b="1" dirty="0" err="1">
                <a:solidFill>
                  <a:schemeClr val="tx2"/>
                </a:solidFill>
                <a:latin typeface="Stag Book" panose="02000503060000020004" pitchFamily="50" charset="0"/>
              </a:rPr>
              <a:t>Cod</a:t>
            </a:r>
            <a:r>
              <a:rPr lang="es-PE" sz="1600" b="1" dirty="0">
                <a:solidFill>
                  <a:schemeClr val="tx2"/>
                </a:solidFill>
                <a:latin typeface="Stag Book" panose="02000503060000020004" pitchFamily="50" charset="0"/>
              </a:rPr>
              <a:t>. Modular 0664326) está en otro local  y en otro turno, ¿entra al proceso de evaluación porque tiene bajas metas?</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2935111"/>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12477" y="3390941"/>
            <a:ext cx="10470866" cy="523220"/>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La evaluación extraordinaria se aplica a toda las II.EE.</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7" y="4345588"/>
            <a:ext cx="10672571" cy="584775"/>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24.- En </a:t>
            </a:r>
            <a:r>
              <a:rPr lang="es-PE" sz="1600" b="1" dirty="0">
                <a:solidFill>
                  <a:schemeClr val="tx2"/>
                </a:solidFill>
                <a:latin typeface="Stag Book" panose="02000503060000020004" pitchFamily="50" charset="0"/>
              </a:rPr>
              <a:t>la IE 115 </a:t>
            </a:r>
            <a:r>
              <a:rPr lang="es-PE" sz="1600" b="1" dirty="0" smtClean="0">
                <a:solidFill>
                  <a:schemeClr val="tx2"/>
                </a:solidFill>
                <a:latin typeface="Stag Book" panose="02000503060000020004" pitchFamily="50" charset="0"/>
              </a:rPr>
              <a:t>GOTITAS </a:t>
            </a:r>
            <a:r>
              <a:rPr lang="es-PE" sz="1600" b="1" dirty="0">
                <a:solidFill>
                  <a:schemeClr val="tx2"/>
                </a:solidFill>
                <a:latin typeface="Stag Book" panose="02000503060000020004" pitchFamily="50" charset="0"/>
              </a:rPr>
              <a:t>DE AMOR (</a:t>
            </a:r>
            <a:r>
              <a:rPr lang="es-PE" sz="1600" b="1" dirty="0" err="1">
                <a:solidFill>
                  <a:schemeClr val="tx2"/>
                </a:solidFill>
                <a:latin typeface="Stag Book" panose="02000503060000020004" pitchFamily="50" charset="0"/>
              </a:rPr>
              <a:t>Cod</a:t>
            </a:r>
            <a:r>
              <a:rPr lang="es-PE" sz="1600" b="1" dirty="0">
                <a:solidFill>
                  <a:schemeClr val="tx2"/>
                </a:solidFill>
                <a:latin typeface="Stag Book" panose="02000503060000020004" pitchFamily="50" charset="0"/>
              </a:rPr>
              <a:t>. Modular 1222140), ¿cuando le corresponde una dirección a una IE (Literal  “q” de las Disposiciones complementarias y en Art 10.1 de la norma RVM 307-20222-MINEDU)?</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62763" y="4474533"/>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12477" y="5144059"/>
            <a:ext cx="10470866" cy="523220"/>
          </a:xfrm>
          <a:prstGeom prst="rect">
            <a:avLst/>
          </a:prstGeom>
          <a:noFill/>
        </p:spPr>
        <p:txBody>
          <a:bodyPr wrap="square" rtlCol="0">
            <a:spAutoFit/>
          </a:bodyPr>
          <a:lstStyle/>
          <a:p>
            <a:pPr algn="just">
              <a:buClr>
                <a:srgbClr val="C00000"/>
              </a:buClr>
            </a:pPr>
            <a:r>
              <a:rPr lang="es-PE" sz="1400" dirty="0" smtClean="0"/>
              <a:t>Corresponde </a:t>
            </a:r>
            <a:r>
              <a:rPr lang="es-PE" sz="1400" dirty="0"/>
              <a:t>según el numeral 10.1, la aplicación del literal q del numeral 16, se aplica cuando no se tiene la plaza  o el </a:t>
            </a:r>
            <a:r>
              <a:rPr lang="es-PE" sz="1400" dirty="0" smtClean="0"/>
              <a:t>presupuesto </a:t>
            </a:r>
            <a:r>
              <a:rPr lang="es-PE" sz="1400" dirty="0"/>
              <a:t>para la descarga del aula a cargo.</a:t>
            </a:r>
          </a:p>
        </p:txBody>
      </p:sp>
    </p:spTree>
    <p:extLst>
      <p:ext uri="{BB962C8B-B14F-4D97-AF65-F5344CB8AC3E}">
        <p14:creationId xmlns:p14="http://schemas.microsoft.com/office/powerpoint/2010/main" val="1320491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xmlns="" id="{9349ABE1-F739-484D-85B3-9F624E32AA60}"/>
              </a:ext>
            </a:extLst>
          </p:cNvPr>
          <p:cNvSpPr/>
          <p:nvPr/>
        </p:nvSpPr>
        <p:spPr>
          <a:xfrm>
            <a:off x="439388" y="1491114"/>
            <a:ext cx="5408522" cy="524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584775"/>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25.- En </a:t>
            </a:r>
            <a:r>
              <a:rPr lang="es-PE" sz="1600" b="1" dirty="0">
                <a:solidFill>
                  <a:schemeClr val="tx2"/>
                </a:solidFill>
                <a:latin typeface="Stag Book" panose="02000503060000020004" pitchFamily="50" charset="0"/>
              </a:rPr>
              <a:t>la sede de la UGEL, ¿Cómo se debe de tratar  aquellas plazas declaradas excedentes por baja de metas de profesoras con funciones de director tanto nombradas como contratadas?</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1728949"/>
            <a:ext cx="10470866" cy="523220"/>
          </a:xfrm>
          <a:prstGeom prst="rect">
            <a:avLst/>
          </a:prstGeom>
          <a:noFill/>
        </p:spPr>
        <p:txBody>
          <a:bodyPr wrap="square" rtlCol="0">
            <a:spAutoFit/>
          </a:bodyPr>
          <a:lstStyle/>
          <a:p>
            <a:pPr algn="just">
              <a:buClr>
                <a:srgbClr val="C00000"/>
              </a:buClr>
            </a:pPr>
            <a:r>
              <a:rPr lang="es-PE" sz="1400" dirty="0" smtClean="0"/>
              <a:t>En </a:t>
            </a:r>
            <a:r>
              <a:rPr lang="es-PE" sz="1400" dirty="0"/>
              <a:t>la norma de racionalización no se ha regulado un tratamiento diferenciado, su evaluación es en la plaza de profesor, ya que el encargo de funciones o de puesto es de naturaleza temporal.</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12384" y="2412915"/>
            <a:ext cx="10672571" cy="1077218"/>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26.- En </a:t>
            </a:r>
            <a:r>
              <a:rPr lang="es-PE" sz="1600" b="1" dirty="0">
                <a:solidFill>
                  <a:schemeClr val="tx2"/>
                </a:solidFill>
                <a:latin typeface="Stag Book" panose="02000503060000020004" pitchFamily="50" charset="0"/>
              </a:rPr>
              <a:t>la IE ANTONIA MORENO DE CACERES (</a:t>
            </a:r>
            <a:r>
              <a:rPr lang="es-PE" sz="1600" b="1" dirty="0" err="1">
                <a:solidFill>
                  <a:schemeClr val="tx2"/>
                </a:solidFill>
                <a:latin typeface="Stag Book" panose="02000503060000020004" pitchFamily="50" charset="0"/>
              </a:rPr>
              <a:t>Cod</a:t>
            </a:r>
            <a:r>
              <a:rPr lang="es-PE" sz="1600" b="1" dirty="0">
                <a:solidFill>
                  <a:schemeClr val="tx2"/>
                </a:solidFill>
                <a:latin typeface="Stag Book" panose="02000503060000020004" pitchFamily="50" charset="0"/>
              </a:rPr>
              <a:t>. Modular 0762906), tenemos una plaza administrativa vacante bajo el régimen laboral D.Leg.276 Profesional que el titular desempeñaba la función de sub director administrativo (este cargo ya no existe con la LRM), ¿Es posible que dicha plaza se adecué a profesional Psicólogo o Especialista Profesional en la misma institución educativa o ¿cuál sería el tratamiento?</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2935111"/>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12477" y="3390941"/>
            <a:ext cx="10470866" cy="954107"/>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Dicha plaza se </a:t>
            </a:r>
            <a:r>
              <a:rPr lang="es-PE" sz="1400" dirty="0" smtClean="0"/>
              <a:t>deberá </a:t>
            </a:r>
            <a:r>
              <a:rPr lang="es-PE" sz="1400" dirty="0"/>
              <a:t>incorporar a la LRM, en el cargo de sub director, y de ser excedente se debe reubicar, en atención al inciso f) numeral 16 disposiciones complementarias, </a:t>
            </a:r>
            <a:r>
              <a:rPr lang="es-PE" sz="1400" dirty="0" smtClean="0"/>
              <a:t>considerando </a:t>
            </a:r>
            <a:r>
              <a:rPr lang="es-PE" sz="1400" dirty="0"/>
              <a:t>que se respetó el </a:t>
            </a:r>
            <a:r>
              <a:rPr lang="es-PE" sz="1400" dirty="0" smtClean="0"/>
              <a:t>régimen </a:t>
            </a:r>
            <a:r>
              <a:rPr lang="es-PE" sz="1400" dirty="0"/>
              <a:t>remunerativo en tanto había un personal nombrado, pero en vista que la plaza se ha liberado corresponde que pase a la Ley de Reforma Magisterial.</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7" y="4613240"/>
            <a:ext cx="10672571" cy="584775"/>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27.- En </a:t>
            </a:r>
            <a:r>
              <a:rPr lang="es-PE" sz="1600" b="1" dirty="0">
                <a:solidFill>
                  <a:schemeClr val="tx2"/>
                </a:solidFill>
                <a:latin typeface="Stag Book" panose="02000503060000020004" pitchFamily="50" charset="0"/>
              </a:rPr>
              <a:t>la IE 115 GOTITAS DE AMOR, la IE tiene 6 secciones con 6 docentes y 01 dirección el director es excedente, o la plaza docente y el director asumen el aula</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62763" y="4474533"/>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22958" y="5093798"/>
            <a:ext cx="10470866" cy="523220"/>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smtClean="0"/>
              <a:t>En </a:t>
            </a:r>
            <a:r>
              <a:rPr lang="es-PE" sz="1400" dirty="0"/>
              <a:t>base a lo señalado en el literal a) del numeral 10.1 de la RVM Nº 307-2019-MINEDU la plaza de director no tiene aula a cargo.</a:t>
            </a:r>
          </a:p>
        </p:txBody>
      </p:sp>
    </p:spTree>
    <p:extLst>
      <p:ext uri="{BB962C8B-B14F-4D97-AF65-F5344CB8AC3E}">
        <p14:creationId xmlns:p14="http://schemas.microsoft.com/office/powerpoint/2010/main" val="274289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xmlns="" id="{9349ABE1-F739-484D-85B3-9F624E32AA60}"/>
              </a:ext>
            </a:extLst>
          </p:cNvPr>
          <p:cNvSpPr/>
          <p:nvPr/>
        </p:nvSpPr>
        <p:spPr>
          <a:xfrm>
            <a:off x="439388" y="1491114"/>
            <a:ext cx="5408522" cy="524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28.- ¿Se </a:t>
            </a:r>
            <a:r>
              <a:rPr lang="es-PE" sz="1600" b="1" dirty="0">
                <a:solidFill>
                  <a:schemeClr val="tx2"/>
                </a:solidFill>
                <a:latin typeface="Stag Book" panose="02000503060000020004" pitchFamily="50" charset="0"/>
              </a:rPr>
              <a:t>considerará la flexibilidad para evaluar las plazas de Auxiliar de Educación  - Secundaria?  Dado que a algunas IIEE les falta 01 o 02 secciones para justificar la permanencia de 01 plaza o personal de Auxiliar de Educación el cual vienen trabajando por años de esa manera</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1915721"/>
            <a:ext cx="10470866" cy="523220"/>
          </a:xfrm>
          <a:prstGeom prst="rect">
            <a:avLst/>
          </a:prstGeom>
          <a:noFill/>
        </p:spPr>
        <p:txBody>
          <a:bodyPr wrap="square" rtlCol="0">
            <a:spAutoFit/>
          </a:bodyPr>
          <a:lstStyle/>
          <a:p>
            <a:pPr algn="just">
              <a:buClr>
                <a:srgbClr val="C00000"/>
              </a:buClr>
            </a:pPr>
            <a:r>
              <a:rPr lang="es-PE" sz="1400" dirty="0"/>
              <a:t>Los criterios de flexibilidad son para todos lo cargos, para ello deben justificar su aplicación para que la comisión pueda evidenciarlo en el informe.</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22958" y="2751533"/>
            <a:ext cx="10672571" cy="584775"/>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29.- Las </a:t>
            </a:r>
            <a:r>
              <a:rPr lang="es-PE" sz="1600" b="1" dirty="0">
                <a:solidFill>
                  <a:schemeClr val="tx2"/>
                </a:solidFill>
                <a:latin typeface="Stag Book" panose="02000503060000020004" pitchFamily="50" charset="0"/>
              </a:rPr>
              <a:t>IIEE de las Modalidades CEBA y </a:t>
            </a:r>
            <a:r>
              <a:rPr lang="es-PE" sz="1600" b="1" dirty="0" smtClean="0">
                <a:solidFill>
                  <a:schemeClr val="tx2"/>
                </a:solidFill>
                <a:latin typeface="Stag Book" panose="02000503060000020004" pitchFamily="50" charset="0"/>
              </a:rPr>
              <a:t>CETPRO serán </a:t>
            </a:r>
            <a:r>
              <a:rPr lang="es-PE" sz="1600" b="1" dirty="0">
                <a:solidFill>
                  <a:schemeClr val="tx2"/>
                </a:solidFill>
                <a:latin typeface="Stag Book" panose="02000503060000020004" pitchFamily="50" charset="0"/>
              </a:rPr>
              <a:t>evaluados a través del SISTEMA SIRA WEB en el presente proceso  o se hará una evaluación en base a las nóminas de matrícula 2022</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2935111"/>
            <a:ext cx="200674" cy="172995"/>
          </a:xfrm>
          <a:prstGeom prst="triangle">
            <a:avLst/>
          </a:prstGeom>
          <a:solidFill>
            <a:srgbClr val="F75148"/>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22958" y="3279568"/>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La UPP en </a:t>
            </a:r>
            <a:r>
              <a:rPr lang="es-PE" sz="1400" dirty="0" smtClean="0"/>
              <a:t>función </a:t>
            </a:r>
            <a:r>
              <a:rPr lang="es-PE" sz="1400" dirty="0"/>
              <a:t>a sus competencias ha solicitado la </a:t>
            </a:r>
            <a:r>
              <a:rPr lang="es-PE" sz="1400" dirty="0" smtClean="0"/>
              <a:t>información </a:t>
            </a:r>
            <a:r>
              <a:rPr lang="es-PE" sz="1400" dirty="0"/>
              <a:t>referidas a la matricula de Modalidades de CETPRO y CEBA,  para su </a:t>
            </a:r>
            <a:r>
              <a:rPr lang="es-PE" sz="1400" dirty="0" smtClean="0"/>
              <a:t>implementación </a:t>
            </a:r>
            <a:r>
              <a:rPr lang="es-PE" sz="1400" dirty="0"/>
              <a:t>de </a:t>
            </a:r>
            <a:r>
              <a:rPr lang="es-PE" sz="1400" dirty="0" smtClean="0"/>
              <a:t>evaluación </a:t>
            </a:r>
            <a:r>
              <a:rPr lang="es-PE" sz="1400" dirty="0"/>
              <a:t>en el SIRA WEB, sin embargo la </a:t>
            </a:r>
            <a:r>
              <a:rPr lang="es-PE" sz="1400" dirty="0" smtClean="0"/>
              <a:t>recepción </a:t>
            </a:r>
            <a:r>
              <a:rPr lang="es-PE" sz="1400" dirty="0"/>
              <a:t>de dicha </a:t>
            </a:r>
            <a:r>
              <a:rPr lang="es-PE" sz="1400" dirty="0" smtClean="0"/>
              <a:t>información </a:t>
            </a:r>
            <a:r>
              <a:rPr lang="es-PE" sz="1400" dirty="0"/>
              <a:t>se encuentra en proceso.</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8" y="4412773"/>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30.- El </a:t>
            </a:r>
            <a:r>
              <a:rPr lang="es-PE" sz="1600" b="1" dirty="0">
                <a:solidFill>
                  <a:schemeClr val="tx2"/>
                </a:solidFill>
                <a:latin typeface="Stag Book" panose="02000503060000020004" pitchFamily="50" charset="0"/>
              </a:rPr>
              <a:t>Sistema SIRA WEB debe considerar en todo extremo la flexibilidad al momento de evaluar a las IIEE Multigrado y </a:t>
            </a:r>
            <a:r>
              <a:rPr lang="es-PE" sz="1600" b="1" dirty="0" err="1">
                <a:solidFill>
                  <a:schemeClr val="tx2"/>
                </a:solidFill>
                <a:latin typeface="Stag Book" panose="02000503060000020004" pitchFamily="50" charset="0"/>
              </a:rPr>
              <a:t>Multi</a:t>
            </a:r>
            <a:r>
              <a:rPr lang="es-PE" sz="1600" b="1" dirty="0">
                <a:solidFill>
                  <a:schemeClr val="tx2"/>
                </a:solidFill>
                <a:latin typeface="Stag Book" panose="02000503060000020004" pitchFamily="50" charset="0"/>
              </a:rPr>
              <a:t>-edad para el logro de las competencias de acuerdo a la edad - grado sin ocasional recarga laboral al profesor</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62763" y="4474533"/>
            <a:ext cx="200674" cy="172995"/>
          </a:xfrm>
          <a:prstGeom prst="triangle">
            <a:avLst/>
          </a:prstGeom>
          <a:solidFill>
            <a:srgbClr val="F75148"/>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22958" y="5093798"/>
            <a:ext cx="10470866" cy="738664"/>
          </a:xfrm>
          <a:prstGeom prst="rect">
            <a:avLst/>
          </a:prstGeom>
          <a:noFill/>
        </p:spPr>
        <p:txBody>
          <a:bodyPr wrap="square" rtlCol="0">
            <a:spAutoFit/>
          </a:bodyPr>
          <a:lstStyle/>
          <a:p>
            <a:pPr algn="just">
              <a:buClr>
                <a:srgbClr val="C00000"/>
              </a:buClr>
            </a:pPr>
            <a:r>
              <a:rPr lang="es-PE" sz="1400" dirty="0" smtClean="0"/>
              <a:t>El </a:t>
            </a:r>
            <a:r>
              <a:rPr lang="es-PE" sz="1400" dirty="0"/>
              <a:t>SIRAWEB es una plataforma para el registro, sustento, </a:t>
            </a:r>
            <a:r>
              <a:rPr lang="es-PE" sz="1400" dirty="0" smtClean="0"/>
              <a:t>identificación </a:t>
            </a:r>
            <a:r>
              <a:rPr lang="es-PE" sz="1400" dirty="0"/>
              <a:t>de excedencias y requerimientos de plazas, la flexibilidad esta de acuerdo al sustento y lo estipulado en el RVM 307-2019-MINEDU. El </a:t>
            </a:r>
            <a:r>
              <a:rPr lang="es-PE" sz="1400" dirty="0" smtClean="0"/>
              <a:t>especialista </a:t>
            </a:r>
            <a:r>
              <a:rPr lang="es-PE" sz="1400" dirty="0"/>
              <a:t>evaluador considera los ciclos en IIEE multigrado si fuera el caso.</a:t>
            </a:r>
          </a:p>
        </p:txBody>
      </p:sp>
    </p:spTree>
    <p:extLst>
      <p:ext uri="{BB962C8B-B14F-4D97-AF65-F5344CB8AC3E}">
        <p14:creationId xmlns:p14="http://schemas.microsoft.com/office/powerpoint/2010/main" val="4050549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xmlns="" id="{9349ABE1-F739-484D-85B3-9F624E32AA60}"/>
              </a:ext>
            </a:extLst>
          </p:cNvPr>
          <p:cNvSpPr/>
          <p:nvPr/>
        </p:nvSpPr>
        <p:spPr>
          <a:xfrm>
            <a:off x="439388" y="1491114"/>
            <a:ext cx="5408522" cy="524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31.- Los </a:t>
            </a:r>
            <a:r>
              <a:rPr lang="es-PE" sz="1600" b="1" dirty="0">
                <a:solidFill>
                  <a:schemeClr val="tx2"/>
                </a:solidFill>
                <a:latin typeface="Stag Book" panose="02000503060000020004" pitchFamily="50" charset="0"/>
              </a:rPr>
              <a:t>Centros de Educación Técnico Productivo (ETP), requieren coordinadores para las especialidades que dictan, ¿Esta necesidad puede ser cubierta por plazas docentes excedentes de la misma modalidad educativa como también de otra?</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1817619"/>
            <a:ext cx="10470866" cy="523220"/>
          </a:xfrm>
          <a:prstGeom prst="rect">
            <a:avLst/>
          </a:prstGeom>
          <a:noFill/>
        </p:spPr>
        <p:txBody>
          <a:bodyPr wrap="square" rtlCol="0">
            <a:spAutoFit/>
          </a:bodyPr>
          <a:lstStyle/>
          <a:p>
            <a:pPr algn="just">
              <a:buClr>
                <a:srgbClr val="C00000"/>
              </a:buClr>
            </a:pPr>
            <a:r>
              <a:rPr lang="es-PE" sz="1400" dirty="0"/>
              <a:t>De requerir coordinadores debe cumplir lo dispuesto por el numeral 10.2, por cada 10 secciones se considera un coordinador </a:t>
            </a:r>
            <a:r>
              <a:rPr lang="es-PE" sz="1400" dirty="0" smtClean="0"/>
              <a:t>académico; </a:t>
            </a:r>
            <a:r>
              <a:rPr lang="es-PE" sz="1400" dirty="0"/>
              <a:t>no existe marco normativo que </a:t>
            </a:r>
            <a:r>
              <a:rPr lang="es-PE" sz="1400" dirty="0" smtClean="0"/>
              <a:t>permita </a:t>
            </a:r>
            <a:r>
              <a:rPr lang="es-PE" sz="1400" dirty="0"/>
              <a:t>que el docente asuma funciones de coordinador.</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12384" y="2574673"/>
            <a:ext cx="10672571" cy="1569660"/>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32.- Tenemos </a:t>
            </a:r>
            <a:r>
              <a:rPr lang="es-PE" sz="1600" b="1" dirty="0">
                <a:solidFill>
                  <a:schemeClr val="tx2"/>
                </a:solidFill>
                <a:latin typeface="Stag Book" panose="02000503060000020004" pitchFamily="50" charset="0"/>
              </a:rPr>
              <a:t>plazas orgánicas docente, destinados a ser contratadas en el cargo de “PSICÓLOGO” y “BANDA DE MÚSICA”. ¿Porqué hasta la fecha DITEN MINEDU, continúan considerando a estas plazas como excedente y siempre solicita documentos que sustentan la necesidad? Finalmente se da a conocer que los psicólogos cumplen una función importante en la convivencia entre todos los integrantes de la comunidad educativa, como también los docentes de Banda fortaleciendo las capacidades auditivas, de atención, de memoria y de expresión de los estudiantes.</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2935111"/>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593629" y="3976234"/>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Dichos cargos no se encuentran considerados en el marco de la LRM, </a:t>
            </a:r>
            <a:r>
              <a:rPr lang="es-PE" sz="1400" dirty="0" smtClean="0"/>
              <a:t>deberían </a:t>
            </a:r>
            <a:r>
              <a:rPr lang="es-PE" sz="1400" dirty="0"/>
              <a:t>ser adecuadas según literal f) del numeral 16 disposiciones complementarias.</a:t>
            </a:r>
          </a:p>
        </p:txBody>
      </p:sp>
    </p:spTree>
    <p:extLst>
      <p:ext uri="{BB962C8B-B14F-4D97-AF65-F5344CB8AC3E}">
        <p14:creationId xmlns:p14="http://schemas.microsoft.com/office/powerpoint/2010/main" val="23848657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CC2CD93-191C-8C40-BACA-C09022658377}"/>
              </a:ext>
            </a:extLst>
          </p:cNvPr>
          <p:cNvSpPr>
            <a:spLocks noGrp="1"/>
          </p:cNvSpPr>
          <p:nvPr>
            <p:ph type="title"/>
          </p:nvPr>
        </p:nvSpPr>
        <p:spPr>
          <a:xfrm>
            <a:off x="1360027" y="2842938"/>
            <a:ext cx="9481580" cy="1133475"/>
          </a:xfrm>
        </p:spPr>
        <p:txBody>
          <a:bodyPr/>
          <a:lstStyle/>
          <a:p>
            <a:endParaRPr lang="es-PE" b="1" dirty="0"/>
          </a:p>
        </p:txBody>
      </p:sp>
    </p:spTree>
    <p:extLst>
      <p:ext uri="{BB962C8B-B14F-4D97-AF65-F5344CB8AC3E}">
        <p14:creationId xmlns:p14="http://schemas.microsoft.com/office/powerpoint/2010/main" val="1919405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xmlns="" id="{394567E0-6995-43F1-991D-14785660EC47}"/>
              </a:ext>
            </a:extLst>
          </p:cNvPr>
          <p:cNvSpPr txBox="1">
            <a:spLocks/>
          </p:cNvSpPr>
          <p:nvPr/>
        </p:nvSpPr>
        <p:spPr>
          <a:xfrm>
            <a:off x="387324" y="1454081"/>
            <a:ext cx="11436626" cy="2387600"/>
          </a:xfrm>
          <a:prstGeom prst="rect">
            <a:avLst/>
          </a:prstGeom>
        </p:spPr>
        <p:txBody>
          <a:bodyPr anchor="b"/>
          <a:lstStyle>
            <a:lvl1pPr algn="l" defTabSz="914400" rtl="0" eaLnBrk="1" latinLnBrk="0" hangingPunct="1">
              <a:lnSpc>
                <a:spcPct val="90000"/>
              </a:lnSpc>
              <a:spcBef>
                <a:spcPct val="0"/>
              </a:spcBef>
              <a:buNone/>
              <a:defRPr sz="6000" kern="1200">
                <a:solidFill>
                  <a:srgbClr val="C00000"/>
                </a:solidFill>
                <a:latin typeface="Stag Book" panose="02000503060000020004" pitchFamily="50" charset="0"/>
                <a:ea typeface="+mj-ea"/>
                <a:cs typeface="+mj-cs"/>
              </a:defRPr>
            </a:lvl1pPr>
          </a:lstStyle>
          <a:p>
            <a:pPr algn="ctr"/>
            <a:r>
              <a:rPr lang="es-ES" sz="4800" b="1" dirty="0" smtClean="0">
                <a:solidFill>
                  <a:srgbClr val="011643"/>
                </a:solidFill>
                <a:latin typeface="Calibri" panose="020F0502020204030204" pitchFamily="34" charset="0"/>
                <a:cs typeface="Calibri" panose="020F0502020204030204" pitchFamily="34" charset="0"/>
              </a:rPr>
              <a:t>Casuísticas y consultas planteadas</a:t>
            </a:r>
            <a:endParaRPr lang="es-ES" sz="4800" b="1" dirty="0">
              <a:solidFill>
                <a:srgbClr val="011643"/>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3435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xmlns="" id="{9349ABE1-F739-484D-85B3-9F624E32AA60}"/>
              </a:ext>
            </a:extLst>
          </p:cNvPr>
          <p:cNvSpPr/>
          <p:nvPr/>
        </p:nvSpPr>
        <p:spPr>
          <a:xfrm>
            <a:off x="439388" y="1491114"/>
            <a:ext cx="5408522" cy="524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 Para </a:t>
            </a:r>
            <a:r>
              <a:rPr lang="es-PE" sz="1600" b="1" dirty="0">
                <a:solidFill>
                  <a:schemeClr val="tx2"/>
                </a:solidFill>
                <a:latin typeface="Stag Book" panose="02000503060000020004" pitchFamily="50" charset="0"/>
              </a:rPr>
              <a:t>aquellas IIEE de convenio que cuentan con plazas directivas con personal designado que deseen prescindir de esta plaza. ¿Cuáles serían las acciones a adoptarse respecto a la situación del personal designado y posible excedencia de la plaza directiva?</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1897066"/>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Prescindir de una plaza no forma parte del proceso de racionalización, para atender alguna petición de devolución de plaza deben remitirse al convenio suscrito entre la UGE y la </a:t>
            </a:r>
            <a:r>
              <a:rPr lang="es-PE" sz="1400" dirty="0" err="1"/>
              <a:t>Promotoria</a:t>
            </a:r>
            <a:r>
              <a:rPr lang="es-PE" sz="1400" dirty="0"/>
              <a:t> de la IE.</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22957" y="2806166"/>
            <a:ext cx="10672571" cy="584775"/>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 ¿Qué </a:t>
            </a:r>
            <a:r>
              <a:rPr lang="es-PE" sz="1600" b="1" dirty="0">
                <a:solidFill>
                  <a:schemeClr val="tx2"/>
                </a:solidFill>
                <a:latin typeface="Stag Book" panose="02000503060000020004" pitchFamily="50" charset="0"/>
              </a:rPr>
              <a:t>acciones se deben realizar para que los docentes DAIP registrados en el sistema NEXUS, retornen a su cargo de docente de aula?</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2935111"/>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12477" y="3390941"/>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smtClean="0"/>
              <a:t>En </a:t>
            </a:r>
            <a:r>
              <a:rPr lang="es-PE" sz="1400" dirty="0"/>
              <a:t>el proceso de </a:t>
            </a:r>
            <a:r>
              <a:rPr lang="es-PE" sz="1400" dirty="0" smtClean="0"/>
              <a:t>racionalización </a:t>
            </a:r>
            <a:r>
              <a:rPr lang="es-PE" sz="1400" dirty="0"/>
              <a:t>se puede acoger a lo establecido en el numeral 7.19 de la RVM 307-2019-MINEDU, y en el proceso de reasignación según lo establece el numeral 13.14 de la RVM 042-2022-MINEDU.</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7" y="4345588"/>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3.- ¿Qué </a:t>
            </a:r>
            <a:r>
              <a:rPr lang="es-PE" sz="1600" b="1" dirty="0">
                <a:solidFill>
                  <a:schemeClr val="tx2"/>
                </a:solidFill>
                <a:latin typeface="Stag Book" panose="02000503060000020004" pitchFamily="50" charset="0"/>
              </a:rPr>
              <a:t>documentación se considera válida para la sustentación de los docentes con problemas de salud, tomando en cuenta que a la fecha no se emiten los informes médicos que certifiquen su condición o a la fecha solo se ha presentado por parte de la IE documentos sobre las atenciones del maestro (recetas, copia de citas médicas, etc.)?</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62763" y="4474533"/>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12477" y="5144059"/>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El requisito necesario son informes </a:t>
            </a:r>
            <a:r>
              <a:rPr lang="es-PE" sz="1400" dirty="0" smtClean="0"/>
              <a:t>médicos </a:t>
            </a:r>
            <a:r>
              <a:rPr lang="es-PE" sz="1400" dirty="0"/>
              <a:t>especializados, donde se indique que </a:t>
            </a:r>
            <a:r>
              <a:rPr lang="es-PE" sz="1400" dirty="0" smtClean="0"/>
              <a:t>estén </a:t>
            </a:r>
            <a:r>
              <a:rPr lang="es-PE" sz="1400" dirty="0"/>
              <a:t>impedidos de desarrollar en aula sus sesiones de aprendizaje. Numeral 6.8 </a:t>
            </a:r>
            <a:r>
              <a:rPr lang="es-PE" sz="1400" dirty="0" smtClean="0"/>
              <a:t>RVM. </a:t>
            </a:r>
            <a:r>
              <a:rPr lang="es-PE" sz="1400" dirty="0"/>
              <a:t>N°307-2019, en esos casos son excluidos</a:t>
            </a:r>
          </a:p>
        </p:txBody>
      </p:sp>
    </p:spTree>
    <p:extLst>
      <p:ext uri="{BB962C8B-B14F-4D97-AF65-F5344CB8AC3E}">
        <p14:creationId xmlns:p14="http://schemas.microsoft.com/office/powerpoint/2010/main" val="2290725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xmlns="" id="{9349ABE1-F739-484D-85B3-9F624E32AA60}"/>
              </a:ext>
            </a:extLst>
          </p:cNvPr>
          <p:cNvSpPr/>
          <p:nvPr/>
        </p:nvSpPr>
        <p:spPr>
          <a:xfrm>
            <a:off x="439388" y="1491114"/>
            <a:ext cx="5408522" cy="524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1077218"/>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4.- Se </a:t>
            </a:r>
            <a:r>
              <a:rPr lang="es-PE" sz="1600" b="1" dirty="0">
                <a:solidFill>
                  <a:schemeClr val="tx2"/>
                </a:solidFill>
                <a:latin typeface="Stag Book" panose="02000503060000020004" pitchFamily="50" charset="0"/>
              </a:rPr>
              <a:t>cuentan con casos de docentes con RD de designación de DAIP y cuya situación no se encuentra regularizada en el Sistema NEXUS. Actualmente las IIEE de los docentes mencionados, no cuentan con la cantidad de secciones conforme a lo señalado en la RVM N° 307-2019-MINEDU. ¿Corresponde regularizar su cargo DAIP a pesar de no contar las condiciones para su permanencia, debido al requisito de cantidad de secciones?</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2007155"/>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No existe situación administrativa para designación de DAIP, sin embargo deben remitirse a los criterios señalados en la norma para la asignación de plazas AIP, considerando en algunos casos los criterios de flexibilidad. </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22957" y="2806166"/>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5.- Los </a:t>
            </a:r>
            <a:r>
              <a:rPr lang="es-PE" sz="1600" b="1" dirty="0">
                <a:solidFill>
                  <a:schemeClr val="tx2"/>
                </a:solidFill>
                <a:latin typeface="Stag Book" panose="02000503060000020004" pitchFamily="50" charset="0"/>
              </a:rPr>
              <a:t>requerimientos de personal jerárquico que se realicen por parte de las IIEE, no se encuentra configurado en SIRA Web para su registro, por lo que resulta indispensable considerar el medio a través del que se podrá recoger esta información.</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2935111"/>
            <a:ext cx="200674" cy="172995"/>
          </a:xfrm>
          <a:prstGeom prst="triangle">
            <a:avLst/>
          </a:prstGeom>
          <a:solidFill>
            <a:srgbClr val="F75148"/>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12477" y="3390941"/>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Actualmente el registro que se realiza es por la </a:t>
            </a:r>
            <a:r>
              <a:rPr lang="es-PE" sz="1400" dirty="0" smtClean="0"/>
              <a:t>priorización </a:t>
            </a:r>
            <a:r>
              <a:rPr lang="es-PE" sz="1400" dirty="0"/>
              <a:t>del servicio educativo en el aula, de igual manera se está coordinando con la </a:t>
            </a:r>
            <a:r>
              <a:rPr lang="es-PE" sz="1400" dirty="0" smtClean="0"/>
              <a:t>dirección </a:t>
            </a:r>
            <a:r>
              <a:rPr lang="es-PE" sz="1400" dirty="0"/>
              <a:t>competente a fin de realizar el diagnostico de las plazas </a:t>
            </a:r>
            <a:r>
              <a:rPr lang="es-PE" sz="1400" dirty="0" smtClean="0"/>
              <a:t>jerárquicas </a:t>
            </a:r>
            <a:r>
              <a:rPr lang="es-PE" sz="1400" dirty="0"/>
              <a:t>a nivel nacional </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7" y="4345588"/>
            <a:ext cx="10672571" cy="1077218"/>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6.- Tenemos </a:t>
            </a:r>
            <a:r>
              <a:rPr lang="es-PE" sz="1600" b="1" dirty="0">
                <a:solidFill>
                  <a:schemeClr val="tx2"/>
                </a:solidFill>
                <a:latin typeface="Stag Book" panose="02000503060000020004" pitchFamily="50" charset="0"/>
              </a:rPr>
              <a:t>Instituciones Educativas (7) en el nivel de educación secundaria ex variante técnica, que  no figuran en el padrón, sin embargo cuentan con horas de desdoblamiento, estas Instituciones están desde este año en proceso de adecuación a la normativa vigente. ¿Cuál va a ser el tratamiento que se les va a dar en la evaluación extraordinaria?</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62763" y="4474533"/>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12477" y="5144059"/>
            <a:ext cx="10470866" cy="954107"/>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La implementación del MSE SFT se realiza de manera progresiva y </a:t>
            </a:r>
            <a:r>
              <a:rPr lang="es-PE" sz="1400" dirty="0" smtClean="0"/>
              <a:t>está sujeta </a:t>
            </a:r>
            <a:r>
              <a:rPr lang="es-PE" sz="1400" dirty="0"/>
              <a:t>al análisis de brechas, a la disponibilidad presupuestal, se aplica lo dispuesto en RVM  N°067-2022-MINEDU Y RVM N° 307-2019-MINEDU, considerando a la IE como viene funcionando actualmente, ya que el transito al MSE SFT es progresivo.</a:t>
            </a:r>
          </a:p>
        </p:txBody>
      </p:sp>
    </p:spTree>
    <p:extLst>
      <p:ext uri="{BB962C8B-B14F-4D97-AF65-F5344CB8AC3E}">
        <p14:creationId xmlns:p14="http://schemas.microsoft.com/office/powerpoint/2010/main" val="971361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xmlns="" id="{9349ABE1-F739-484D-85B3-9F624E32AA60}"/>
              </a:ext>
            </a:extLst>
          </p:cNvPr>
          <p:cNvSpPr/>
          <p:nvPr/>
        </p:nvSpPr>
        <p:spPr>
          <a:xfrm>
            <a:off x="439388" y="1491114"/>
            <a:ext cx="5408522" cy="524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1323439"/>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7.- La </a:t>
            </a:r>
            <a:r>
              <a:rPr lang="es-PE" sz="1600" b="1" dirty="0">
                <a:solidFill>
                  <a:schemeClr val="tx2"/>
                </a:solidFill>
                <a:latin typeface="Stag Book" panose="02000503060000020004" pitchFamily="50" charset="0"/>
              </a:rPr>
              <a:t>gran dificultad que se tiene, es la atención oportuna a los requerimientos, desde la evaluación del año pasado los requerimientos recién se pudieron ejecutar en junio de este año, cuando en muchas IE esa necesidad ya expiró por cuanto los padres de familia al ver que no hay un profesor en el aula ya no esperan y los trasladan a otra IE. ¿De qué manera se puede simplificar ese proceso y que llegue a la IE oportunamente; ¿en este caso, sería en marzo?  Y si reubicamos esa plaza eventual ¿la demora sería mayor?</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rgbClr val="F75148"/>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12477" y="2196107"/>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El proceso de </a:t>
            </a:r>
            <a:r>
              <a:rPr lang="es-PE" sz="1400" dirty="0" smtClean="0"/>
              <a:t>asignación </a:t>
            </a:r>
            <a:r>
              <a:rPr lang="es-PE" sz="1400" dirty="0"/>
              <a:t>de plazas </a:t>
            </a:r>
            <a:r>
              <a:rPr lang="es-PE" sz="1400" dirty="0" smtClean="0"/>
              <a:t>así </a:t>
            </a:r>
            <a:r>
              <a:rPr lang="es-PE" sz="1400" dirty="0"/>
              <a:t>como el plazo esta en </a:t>
            </a:r>
            <a:r>
              <a:rPr lang="es-PE" sz="1400" dirty="0" smtClean="0"/>
              <a:t>función </a:t>
            </a:r>
            <a:r>
              <a:rPr lang="es-PE" sz="1400" dirty="0"/>
              <a:t>de la disponibilidad presupuestal y plazos de </a:t>
            </a:r>
            <a:r>
              <a:rPr lang="es-PE" sz="1400" dirty="0" smtClean="0"/>
              <a:t>análisis </a:t>
            </a:r>
            <a:r>
              <a:rPr lang="es-PE" sz="1400" dirty="0"/>
              <a:t>y </a:t>
            </a:r>
            <a:r>
              <a:rPr lang="es-PE" sz="1400" dirty="0" smtClean="0"/>
              <a:t>revisión </a:t>
            </a:r>
            <a:r>
              <a:rPr lang="es-PE" sz="1400" dirty="0"/>
              <a:t>dispuesto por el Ministerio de </a:t>
            </a:r>
            <a:r>
              <a:rPr lang="es-PE" sz="1400" dirty="0" smtClean="0"/>
              <a:t>Economía </a:t>
            </a:r>
            <a:r>
              <a:rPr lang="es-PE" sz="1400" dirty="0"/>
              <a:t>y Finanzas. </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22957" y="3011715"/>
            <a:ext cx="10672571" cy="584775"/>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8.- Se </a:t>
            </a:r>
            <a:r>
              <a:rPr lang="es-PE" sz="1600" b="1" dirty="0">
                <a:solidFill>
                  <a:schemeClr val="tx2"/>
                </a:solidFill>
                <a:latin typeface="Stag Book" panose="02000503060000020004" pitchFamily="50" charset="0"/>
              </a:rPr>
              <a:t>cuenta con algunos docentes que sin ser excedentes tienen un título diferente al nivel y solicita ser reubicado en otro nivel según su especialidad. ¿Qué acción se debe efectuar?</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3140660"/>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12477" y="3596490"/>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El numeral 7.19 de la RVM 307-2019-MINEDU brindaba marco para solicitar la reasignación al nivel correspondiente, pero para este proceso de racionalización no esta habilitado.</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7" y="4551137"/>
            <a:ext cx="10672571" cy="338554"/>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9.- Para </a:t>
            </a:r>
            <a:r>
              <a:rPr lang="es-PE" sz="1600" b="1" dirty="0">
                <a:solidFill>
                  <a:schemeClr val="tx2"/>
                </a:solidFill>
                <a:latin typeface="Stag Book" panose="02000503060000020004" pitchFamily="50" charset="0"/>
              </a:rPr>
              <a:t>la adecuación de plazas jerárquicas vacantes, ¿cuál es procedimiento que se deberá seguir?</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62763" y="4680082"/>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12477" y="4900817"/>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Remiten a DITEN la propuesta de adecuación de plazas, luego se emiten las resoluciones directoral de adecuación para ser actualizadas en el NEXUS y SUP, numeral 6.4 y 7.5 de la RVM 062-2022-MINEDU</a:t>
            </a:r>
          </a:p>
        </p:txBody>
      </p:sp>
    </p:spTree>
    <p:extLst>
      <p:ext uri="{BB962C8B-B14F-4D97-AF65-F5344CB8AC3E}">
        <p14:creationId xmlns:p14="http://schemas.microsoft.com/office/powerpoint/2010/main" val="1718893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xmlns="" id="{9349ABE1-F739-484D-85B3-9F624E32AA60}"/>
              </a:ext>
            </a:extLst>
          </p:cNvPr>
          <p:cNvSpPr/>
          <p:nvPr/>
        </p:nvSpPr>
        <p:spPr>
          <a:xfrm>
            <a:off x="439388" y="1491114"/>
            <a:ext cx="5408522" cy="524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1077218"/>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10.- Las </a:t>
            </a:r>
            <a:r>
              <a:rPr lang="es-PE" sz="1600" b="1" dirty="0">
                <a:solidFill>
                  <a:schemeClr val="tx2"/>
                </a:solidFill>
                <a:latin typeface="Stag Book" panose="02000503060000020004" pitchFamily="50" charset="0"/>
              </a:rPr>
              <a:t>II.EE. JEC, que tienen horario extendido hasta las 15:30 horas, requieren del apoyo de más auxiliares de educación, que las señaladas en la R.V.M. 307-2019-MINEDU, considerando que los auxiliares solo trabajan hasta las 13:30 horas. En ese sentido, la consulta es la siguiente: ¿Es posible asignar más plazas de auxiliar de educación, considerando los criterios de flexibilización señaladas en la normativa vigente?</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2007155"/>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smtClean="0"/>
              <a:t>Podría </a:t>
            </a:r>
            <a:r>
              <a:rPr lang="es-PE" sz="1400" dirty="0"/>
              <a:t>evaluarse de acuerdo a los criterios de flexibilidad, si no hubiera IE que requiera auxiliar de educación, o en su defecto establecer horarios de trabajo diferenciado, que finalmente cumpla su jornada de trabajo, para lo cual deben incorporar en el Reglamento Interno.</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22957" y="2806166"/>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11.- En </a:t>
            </a:r>
            <a:r>
              <a:rPr lang="es-PE" sz="1600" b="1" dirty="0">
                <a:solidFill>
                  <a:schemeClr val="tx2"/>
                </a:solidFill>
                <a:latin typeface="Stag Book" panose="02000503060000020004" pitchFamily="50" charset="0"/>
              </a:rPr>
              <a:t>el IRFEM: Debido a la creación de un CREBE, es necesario realizar las acciones para su implementación y funcionamiento. En ese sentido, la consulta es la siguiente: ¿Se puede reubicar la plaza directiva de subdirector excedente del IRFEM al CREBE, considerando que ambas instituciones son de EBE?</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2935111"/>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75263" y="3527344"/>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El CREBE es un servicio de la EBE que brinda soporte pedagógico, asesoramiento, entre otros, y de acuerdo a su estructura organizacional no cuenta con plaza de Subdirector, por tanto no es posible reubicar plaza en dicho cargo.</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7" y="4345588"/>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12.- En </a:t>
            </a:r>
            <a:r>
              <a:rPr lang="es-PE" sz="1600" b="1" dirty="0">
                <a:solidFill>
                  <a:schemeClr val="tx2"/>
                </a:solidFill>
                <a:latin typeface="Stag Book" panose="02000503060000020004" pitchFamily="50" charset="0"/>
              </a:rPr>
              <a:t>los ONDEC ¿Es posible reubicar una plaza docente y/o administrativa de la ODEC a la ONDEC, teniendo en cuenta que dicho requerimiento ha sido solicitado por la ONDEC, al haberse declarado la plaza excedente en la ODEC?</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62763" y="4474533"/>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12477" y="5144059"/>
            <a:ext cx="10470866" cy="523220"/>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En el proceso de racionalización no están inmersas las ODEC, al no ser IGED.</a:t>
            </a:r>
          </a:p>
        </p:txBody>
      </p:sp>
    </p:spTree>
    <p:extLst>
      <p:ext uri="{BB962C8B-B14F-4D97-AF65-F5344CB8AC3E}">
        <p14:creationId xmlns:p14="http://schemas.microsoft.com/office/powerpoint/2010/main" val="3749259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uadroTexto 18">
            <a:extLst>
              <a:ext uri="{FF2B5EF4-FFF2-40B4-BE49-F238E27FC236}">
                <a16:creationId xmlns:a16="http://schemas.microsoft.com/office/drawing/2014/main" xmlns="" id="{7BA72518-F1FA-420F-A7CF-A20BA0ECA363}"/>
              </a:ext>
            </a:extLst>
          </p:cNvPr>
          <p:cNvSpPr txBox="1"/>
          <p:nvPr/>
        </p:nvSpPr>
        <p:spPr>
          <a:xfrm>
            <a:off x="622957" y="911548"/>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13.- En </a:t>
            </a:r>
            <a:r>
              <a:rPr lang="es-PE" sz="1600" b="1" dirty="0">
                <a:solidFill>
                  <a:schemeClr val="tx2"/>
                </a:solidFill>
                <a:latin typeface="Stag Book" panose="02000503060000020004" pitchFamily="50" charset="0"/>
              </a:rPr>
              <a:t>los PRONOIE: ¿Es posible reubicar una plaza de docente coordinadora (40 horas) de PRONOEI a la ONDEC, como docente coordinador (40 horas), de manera que pueda para cumplir con las funciones propias de la ONDEC?</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1480935"/>
            <a:ext cx="10470866" cy="523220"/>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No es posible, en razón que la norma de racionalización no tiene alcance a la ODEC al no ser una instancia prestadora del servicio educativo.</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22958" y="2027828"/>
            <a:ext cx="10672571" cy="1569660"/>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14.- Las </a:t>
            </a:r>
            <a:r>
              <a:rPr lang="es-PE" sz="1600" b="1" dirty="0">
                <a:solidFill>
                  <a:schemeClr val="tx2"/>
                </a:solidFill>
                <a:latin typeface="Stag Book" panose="02000503060000020004" pitchFamily="50" charset="0"/>
              </a:rPr>
              <a:t>II.EE. del nivel inicial con número de secciones impar, reclaman que se les asigne una auxiliar de educación más, ya que de acuerdo a la norma técnica corresponde "un (01) auxiliar de educación por cada 2 secciones", lo cual deja desatendido a una sección pues un (01) auxiliar de educación no se abastece para atender 3 secciones, considerando también que los niños(as) de tres años requieren mayor atención. Ante esta situación, la consulta es la siguiente: ¿Es </a:t>
            </a:r>
            <a:r>
              <a:rPr lang="es-PE" sz="1600" b="1" dirty="0" smtClean="0">
                <a:solidFill>
                  <a:schemeClr val="tx2"/>
                </a:solidFill>
                <a:latin typeface="Stag Book" panose="02000503060000020004" pitchFamily="50" charset="0"/>
              </a:rPr>
              <a:t>posible </a:t>
            </a:r>
            <a:r>
              <a:rPr lang="es-PE" sz="1600" b="1" dirty="0">
                <a:solidFill>
                  <a:schemeClr val="tx2"/>
                </a:solidFill>
                <a:latin typeface="Stag Book" panose="02000503060000020004" pitchFamily="50" charset="0"/>
              </a:rPr>
              <a:t>atender este requerimiento, considerando que se cuenta con plaza vacante excedente?</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2124577"/>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22958" y="3362191"/>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smtClean="0"/>
              <a:t>Podría </a:t>
            </a:r>
            <a:r>
              <a:rPr lang="es-PE" sz="1400" dirty="0"/>
              <a:t>evaluarse de acuerdo a los criterios de flexibilidad, si no hubiera IE que requiera auxiliar de educación, sin embargo, se debe tener presente que se debe priorizar la atención de </a:t>
            </a:r>
            <a:r>
              <a:rPr lang="es-PE" sz="1400" dirty="0" smtClean="0"/>
              <a:t>aquellas </a:t>
            </a:r>
            <a:r>
              <a:rPr lang="es-PE" sz="1400" dirty="0"/>
              <a:t>IIEE que contando con el número de secciones no tienen la plaza.</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7" y="4107512"/>
            <a:ext cx="10672571" cy="1569660"/>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15.- Las </a:t>
            </a:r>
            <a:r>
              <a:rPr lang="es-PE" sz="1600" b="1" dirty="0">
                <a:solidFill>
                  <a:schemeClr val="tx2"/>
                </a:solidFill>
                <a:latin typeface="Stag Book" panose="02000503060000020004" pitchFamily="50" charset="0"/>
              </a:rPr>
              <a:t>II.EE. del nivel primaria requieren de plazas para AIP, por contar con los requisitos necesarios, pero no se cuenta con plazas vacantes excedentes. De igual manera, en el nivel secundario solicitan plazas jerárquicas y plazas de subdirector, cumpliendo con los requisitos para solicitar dicho requerimiento. Sin embargo, no está siendo atendido. Ante ello, la consulta es la siguiente: ¿cómo se está evaluando la situación descrita previamente, dado que desde la emisión de la norma en el 2019, los directores reclaman que doten de este tipo de plazas, ya que cumplen con lo señalado por la norma técnica?</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62763" y="4273859"/>
            <a:ext cx="200674" cy="172995"/>
          </a:xfrm>
          <a:prstGeom prst="triangle">
            <a:avLst/>
          </a:prstGeom>
          <a:solidFill>
            <a:srgbClr val="F75148"/>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22958" y="5514355"/>
            <a:ext cx="10470866" cy="1169551"/>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Sobre los docente AIP, la UPP no tiene competencia para asignar plazas </a:t>
            </a:r>
            <a:r>
              <a:rPr lang="es-PE" sz="1400" dirty="0" smtClean="0"/>
              <a:t>de AIP </a:t>
            </a:r>
            <a:r>
              <a:rPr lang="es-PE" sz="1400" dirty="0"/>
              <a:t>producto de la excedencia. Sobre plazas </a:t>
            </a:r>
            <a:r>
              <a:rPr lang="es-PE" sz="1400" dirty="0" smtClean="0"/>
              <a:t>jerárquicas </a:t>
            </a:r>
            <a:r>
              <a:rPr lang="es-PE" sz="1400" dirty="0"/>
              <a:t>y de subdirector estas ultimas se asignaron bajo el PEM, en la </a:t>
            </a:r>
            <a:r>
              <a:rPr lang="es-PE" sz="1400" dirty="0" smtClean="0"/>
              <a:t>evaluación </a:t>
            </a:r>
            <a:r>
              <a:rPr lang="es-PE" sz="1400" dirty="0"/>
              <a:t>extraordinaria aun no se identifican puesto que estamos coordinando con las direcciones a fin de tener un diagnostico de los laboratorios que existen en los SSEE, sin embargo por disponibilidad presupuestal y en </a:t>
            </a:r>
            <a:r>
              <a:rPr lang="es-PE" sz="1400" dirty="0" smtClean="0"/>
              <a:t>atención </a:t>
            </a:r>
            <a:r>
              <a:rPr lang="es-PE" sz="1400" dirty="0"/>
              <a:t>al servicio educativo en el aula se priorizan las plazas de docente de aula.</a:t>
            </a:r>
          </a:p>
        </p:txBody>
      </p:sp>
    </p:spTree>
    <p:extLst>
      <p:ext uri="{BB962C8B-B14F-4D97-AF65-F5344CB8AC3E}">
        <p14:creationId xmlns:p14="http://schemas.microsoft.com/office/powerpoint/2010/main" val="1560931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1323439"/>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16.- En </a:t>
            </a:r>
            <a:r>
              <a:rPr lang="es-PE" sz="1600" b="1" dirty="0">
                <a:solidFill>
                  <a:schemeClr val="tx2"/>
                </a:solidFill>
                <a:latin typeface="Stag Book" panose="02000503060000020004" pitchFamily="50" charset="0"/>
              </a:rPr>
              <a:t>la evaluación extraordinaria se consideran las metas de atención ingresados hasta fines de julio, sin tener en cuenta la situación actual de la emergencia sanitaria, y, además, que paulatinamente las II.EE. han ido recuperando las metas antes de la pandemia, sobre todo las II.EE. de convenio. Al respecto la consulta es la siguiente: ¿Cómo se está evaluando esta situación, considerando que ha generado reclamos constantes por parte de los directores, especialmente del nivel inicial, en el año 2021?</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rgbClr val="F75148"/>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2210971"/>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Se ha </a:t>
            </a:r>
            <a:r>
              <a:rPr lang="es-PE" sz="1400" dirty="0" smtClean="0"/>
              <a:t>diagramado </a:t>
            </a:r>
            <a:r>
              <a:rPr lang="es-PE" sz="1400" dirty="0"/>
              <a:t>un flujo de los puntos a mejorar en el proceso de </a:t>
            </a:r>
            <a:r>
              <a:rPr lang="es-PE" sz="1400" dirty="0" smtClean="0"/>
              <a:t>racionalización </a:t>
            </a:r>
            <a:r>
              <a:rPr lang="es-PE" sz="1400" dirty="0"/>
              <a:t>entre la UPP y DITEN, donde se aborda el tema de los plazos del proceso, el cual aun se esta en proceso de </a:t>
            </a:r>
            <a:r>
              <a:rPr lang="es-PE" sz="1400" dirty="0" smtClean="0"/>
              <a:t>implementación.</a:t>
            </a:r>
            <a:endParaRPr lang="es-PE" sz="1400" dirty="0"/>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22957" y="3050827"/>
            <a:ext cx="10672571" cy="1323439"/>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17.- Dado </a:t>
            </a:r>
            <a:r>
              <a:rPr lang="es-PE" sz="1600" b="1" dirty="0">
                <a:solidFill>
                  <a:schemeClr val="tx2"/>
                </a:solidFill>
                <a:latin typeface="Stag Book" panose="02000503060000020004" pitchFamily="50" charset="0"/>
              </a:rPr>
              <a:t>que en muchos casos en las IE que han contado con plazas de incremento por matricula extraordinaria 2020-2021 y actualmente el servicio educativo ha regresado a la </a:t>
            </a:r>
            <a:r>
              <a:rPr lang="es-PE" sz="1600" b="1" dirty="0" err="1">
                <a:solidFill>
                  <a:schemeClr val="tx2"/>
                </a:solidFill>
                <a:latin typeface="Stag Book" panose="02000503060000020004" pitchFamily="50" charset="0"/>
              </a:rPr>
              <a:t>presencialidad</a:t>
            </a:r>
            <a:r>
              <a:rPr lang="es-PE" sz="1600" b="1" dirty="0">
                <a:solidFill>
                  <a:schemeClr val="tx2"/>
                </a:solidFill>
                <a:latin typeface="Stag Book" panose="02000503060000020004" pitchFamily="50" charset="0"/>
              </a:rPr>
              <a:t> se ha generado excedencias de plazas en inicial y primaria dado que estos estudiantes han retornado a sus IE en sus lugares de procedencia, ¿Estas plazas eventuales pueden reubicarse al nivel de secundaria y cubriendo nuestras necesidades de docentes, adecuarse a plazas de auxiliar de educación con contar con una brecha enorme por atender?</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2" y="3200182"/>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12477" y="4191698"/>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Por excepcionalidad, durante el presente ejercicio, se puede reubicar plazas entre distintos niveles/modalidades numeral 8.6 RVM. 067-2022, NO procede la adecuación de plaza de profesor a auxiliar de educación.</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7" y="4988331"/>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18.- En </a:t>
            </a:r>
            <a:r>
              <a:rPr lang="es-PE" sz="1600" b="1" dirty="0">
                <a:solidFill>
                  <a:schemeClr val="tx2"/>
                </a:solidFill>
                <a:latin typeface="Stag Book" panose="02000503060000020004" pitchFamily="50" charset="0"/>
              </a:rPr>
              <a:t>el caso de las IE de convenio, a excepción de las IE de Fe y Alegrías, no cuentan con un convenio actualizado sino con cartas de las Diócesis del sector que acreditan que las IE se encuentran en el marco de Convenio entre El Estado y la Santa Sede ¿Cómo se procederá en estos casos?</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32748" y="5112863"/>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22958" y="5648491"/>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Las II.EE. de acción conjunta, llevan a cabo el proceso de racionalización conforme a las precisiones señaladas en la RVM. 067-2022-MINEDU y RVM N° 307-2019-MINEDU y se amparan en la RM Nº 483-89-ED. </a:t>
            </a:r>
          </a:p>
        </p:txBody>
      </p:sp>
    </p:spTree>
    <p:extLst>
      <p:ext uri="{BB962C8B-B14F-4D97-AF65-F5344CB8AC3E}">
        <p14:creationId xmlns:p14="http://schemas.microsoft.com/office/powerpoint/2010/main" val="2394013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xmlns="" id="{9349ABE1-F739-484D-85B3-9F624E32AA60}"/>
              </a:ext>
            </a:extLst>
          </p:cNvPr>
          <p:cNvSpPr/>
          <p:nvPr/>
        </p:nvSpPr>
        <p:spPr>
          <a:xfrm>
            <a:off x="439388" y="1491114"/>
            <a:ext cx="5408522" cy="524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19" name="CuadroTexto 18">
            <a:extLst>
              <a:ext uri="{FF2B5EF4-FFF2-40B4-BE49-F238E27FC236}">
                <a16:creationId xmlns:a16="http://schemas.microsoft.com/office/drawing/2014/main" xmlns="" id="{7BA72518-F1FA-420F-A7CF-A20BA0ECA363}"/>
              </a:ext>
            </a:extLst>
          </p:cNvPr>
          <p:cNvSpPr txBox="1"/>
          <p:nvPr/>
        </p:nvSpPr>
        <p:spPr>
          <a:xfrm>
            <a:off x="622957" y="1066069"/>
            <a:ext cx="10672571" cy="1077218"/>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19.- En </a:t>
            </a:r>
            <a:r>
              <a:rPr lang="es-PE" sz="1600" b="1" dirty="0">
                <a:solidFill>
                  <a:schemeClr val="tx2"/>
                </a:solidFill>
                <a:latin typeface="Stag Book" panose="02000503060000020004" pitchFamily="50" charset="0"/>
              </a:rPr>
              <a:t>el caso de las IE que se identifique excedencias de docente y auxiliares de educación nombrados que cesaran por límite de edad antes de Marzo del 2023, ¿podría ser declarados excedentes por la CORA UGEL aunque por evaluación no les correspondería por orden de prelación, o se requerirá de un informe de la Institución Educativa? ¿O se procede de acuerdo a norma?</a:t>
            </a:r>
            <a:endParaRPr lang="es-ES" sz="1600" b="1" dirty="0">
              <a:solidFill>
                <a:schemeClr val="tx2"/>
              </a:solidFill>
              <a:latin typeface="Stag Book" panose="02000503060000020004" pitchFamily="50" charset="0"/>
            </a:endParaRPr>
          </a:p>
        </p:txBody>
      </p:sp>
      <p:sp>
        <p:nvSpPr>
          <p:cNvPr id="20" name="Triángulo isósceles 19">
            <a:extLst>
              <a:ext uri="{FF2B5EF4-FFF2-40B4-BE49-F238E27FC236}">
                <a16:creationId xmlns:a16="http://schemas.microsoft.com/office/drawing/2014/main" xmlns="" id="{50E0D947-5C68-4C6E-B068-89D076E84502}"/>
              </a:ext>
            </a:extLst>
          </p:cNvPr>
          <p:cNvSpPr/>
          <p:nvPr/>
        </p:nvSpPr>
        <p:spPr>
          <a:xfrm rot="5400000">
            <a:off x="362763" y="1195014"/>
            <a:ext cx="200674" cy="172995"/>
          </a:xfrm>
          <a:prstGeom prst="triangle">
            <a:avLst/>
          </a:prstGeom>
          <a:solidFill>
            <a:schemeClr val="accent1">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CuadroTexto 21">
            <a:extLst>
              <a:ext uri="{FF2B5EF4-FFF2-40B4-BE49-F238E27FC236}">
                <a16:creationId xmlns:a16="http://schemas.microsoft.com/office/drawing/2014/main" xmlns="" id="{2AA0C231-FE06-40F5-888D-4C6782DD53F6}"/>
              </a:ext>
            </a:extLst>
          </p:cNvPr>
          <p:cNvSpPr txBox="1"/>
          <p:nvPr/>
        </p:nvSpPr>
        <p:spPr>
          <a:xfrm>
            <a:off x="622958" y="1897066"/>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Tener en cuenta que de acuerdo a la Ley N° 31451 se modifico el articulo 53 literal d) se ejecuta al 31.12 del año correspondiente, en que cumple 65 años de edad</a:t>
            </a:r>
          </a:p>
        </p:txBody>
      </p:sp>
      <p:sp>
        <p:nvSpPr>
          <p:cNvPr id="14" name="CuadroTexto 13">
            <a:extLst>
              <a:ext uri="{FF2B5EF4-FFF2-40B4-BE49-F238E27FC236}">
                <a16:creationId xmlns:a16="http://schemas.microsoft.com/office/drawing/2014/main" xmlns="" id="{7BA72518-F1FA-420F-A7CF-A20BA0ECA363}"/>
              </a:ext>
            </a:extLst>
          </p:cNvPr>
          <p:cNvSpPr txBox="1"/>
          <p:nvPr/>
        </p:nvSpPr>
        <p:spPr>
          <a:xfrm>
            <a:off x="622957" y="2806166"/>
            <a:ext cx="10672571" cy="830997"/>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20.- En </a:t>
            </a:r>
            <a:r>
              <a:rPr lang="es-PE" sz="1600" b="1" dirty="0">
                <a:solidFill>
                  <a:schemeClr val="tx2"/>
                </a:solidFill>
                <a:latin typeface="Stag Book" panose="02000503060000020004" pitchFamily="50" charset="0"/>
              </a:rPr>
              <a:t>el caso de los CEBAS que no cuentan con plaza de Director sino de Subdirectores, se ha solicitado que se asignen dichas plazas presupuestalmente a cargo de Director, ¿porqué reiteradamente vienen reclamando que el cargo debe ser Director y no subdirector?</a:t>
            </a:r>
            <a:endParaRPr lang="es-ES" sz="1600" b="1" dirty="0">
              <a:solidFill>
                <a:schemeClr val="tx2"/>
              </a:solidFill>
              <a:latin typeface="Stag Book" panose="02000503060000020004" pitchFamily="50" charset="0"/>
            </a:endParaRPr>
          </a:p>
        </p:txBody>
      </p:sp>
      <p:sp>
        <p:nvSpPr>
          <p:cNvPr id="15" name="Triángulo isósceles 14">
            <a:extLst>
              <a:ext uri="{FF2B5EF4-FFF2-40B4-BE49-F238E27FC236}">
                <a16:creationId xmlns:a16="http://schemas.microsoft.com/office/drawing/2014/main" xmlns="" id="{50E0D947-5C68-4C6E-B068-89D076E84502}"/>
              </a:ext>
            </a:extLst>
          </p:cNvPr>
          <p:cNvSpPr/>
          <p:nvPr/>
        </p:nvSpPr>
        <p:spPr>
          <a:xfrm rot="5400000">
            <a:off x="362763" y="2935111"/>
            <a:ext cx="200674" cy="172995"/>
          </a:xfrm>
          <a:prstGeom prst="triangle">
            <a:avLst/>
          </a:prstGeom>
          <a:solidFill>
            <a:srgbClr val="F75148"/>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2AA0C231-FE06-40F5-888D-4C6782DD53F6}"/>
              </a:ext>
            </a:extLst>
          </p:cNvPr>
          <p:cNvSpPr txBox="1"/>
          <p:nvPr/>
        </p:nvSpPr>
        <p:spPr>
          <a:xfrm>
            <a:off x="622958" y="3538988"/>
            <a:ext cx="10470866" cy="523220"/>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La Ley de presupuesto indica que no se pueden adecuar plazas que </a:t>
            </a:r>
            <a:r>
              <a:rPr lang="es-PE" sz="1400" dirty="0" smtClean="0"/>
              <a:t>irroguen </a:t>
            </a:r>
            <a:r>
              <a:rPr lang="es-PE" sz="1400" dirty="0"/>
              <a:t>gasto publico.</a:t>
            </a:r>
          </a:p>
        </p:txBody>
      </p:sp>
      <p:sp>
        <p:nvSpPr>
          <p:cNvPr id="30" name="CuadroTexto 29">
            <a:extLst>
              <a:ext uri="{FF2B5EF4-FFF2-40B4-BE49-F238E27FC236}">
                <a16:creationId xmlns:a16="http://schemas.microsoft.com/office/drawing/2014/main" xmlns="" id="{7BA72518-F1FA-420F-A7CF-A20BA0ECA363}"/>
              </a:ext>
            </a:extLst>
          </p:cNvPr>
          <p:cNvSpPr txBox="1"/>
          <p:nvPr/>
        </p:nvSpPr>
        <p:spPr>
          <a:xfrm>
            <a:off x="622957" y="4345588"/>
            <a:ext cx="10672571" cy="584775"/>
          </a:xfrm>
          <a:prstGeom prst="rect">
            <a:avLst/>
          </a:prstGeom>
          <a:noFill/>
        </p:spPr>
        <p:txBody>
          <a:bodyPr wrap="square" rtlCol="0">
            <a:spAutoFit/>
          </a:bodyPr>
          <a:lstStyle/>
          <a:p>
            <a:pPr algn="just"/>
            <a:r>
              <a:rPr lang="es-PE" sz="1600" b="1" dirty="0" smtClean="0">
                <a:solidFill>
                  <a:schemeClr val="tx2"/>
                </a:solidFill>
                <a:latin typeface="Stag Book" panose="02000503060000020004" pitchFamily="50" charset="0"/>
              </a:rPr>
              <a:t>21.- En </a:t>
            </a:r>
            <a:r>
              <a:rPr lang="es-PE" sz="1600" b="1" dirty="0">
                <a:solidFill>
                  <a:schemeClr val="tx2"/>
                </a:solidFill>
                <a:latin typeface="Stag Book" panose="02000503060000020004" pitchFamily="50" charset="0"/>
              </a:rPr>
              <a:t>el caso de los CEBES, CEBAS y </a:t>
            </a:r>
            <a:r>
              <a:rPr lang="es-PE" sz="1600" b="1" dirty="0" smtClean="0">
                <a:solidFill>
                  <a:schemeClr val="tx2"/>
                </a:solidFill>
                <a:latin typeface="Stag Book" panose="02000503060000020004" pitchFamily="50" charset="0"/>
              </a:rPr>
              <a:t>CETPROS debería </a:t>
            </a:r>
            <a:r>
              <a:rPr lang="es-PE" sz="1600" b="1" dirty="0">
                <a:solidFill>
                  <a:schemeClr val="tx2"/>
                </a:solidFill>
                <a:latin typeface="Stag Book" panose="02000503060000020004" pitchFamily="50" charset="0"/>
              </a:rPr>
              <a:t>considerarse también la evaluación en el sistema Sira Web a fin de que permita identificar requerimientos y excedencias de plazas docentes</a:t>
            </a:r>
            <a:endParaRPr lang="es-ES" sz="1600" b="1" dirty="0">
              <a:solidFill>
                <a:schemeClr val="tx2"/>
              </a:solidFill>
              <a:latin typeface="Stag Book" panose="02000503060000020004" pitchFamily="50" charset="0"/>
            </a:endParaRPr>
          </a:p>
        </p:txBody>
      </p:sp>
      <p:sp>
        <p:nvSpPr>
          <p:cNvPr id="31" name="Triángulo isósceles 30">
            <a:extLst>
              <a:ext uri="{FF2B5EF4-FFF2-40B4-BE49-F238E27FC236}">
                <a16:creationId xmlns:a16="http://schemas.microsoft.com/office/drawing/2014/main" xmlns="" id="{50E0D947-5C68-4C6E-B068-89D076E84502}"/>
              </a:ext>
            </a:extLst>
          </p:cNvPr>
          <p:cNvSpPr/>
          <p:nvPr/>
        </p:nvSpPr>
        <p:spPr>
          <a:xfrm rot="5400000">
            <a:off x="362763" y="4474533"/>
            <a:ext cx="200674" cy="172995"/>
          </a:xfrm>
          <a:prstGeom prst="triangle">
            <a:avLst/>
          </a:prstGeom>
          <a:solidFill>
            <a:srgbClr val="F75148"/>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32" name="CuadroTexto 31">
            <a:extLst>
              <a:ext uri="{FF2B5EF4-FFF2-40B4-BE49-F238E27FC236}">
                <a16:creationId xmlns:a16="http://schemas.microsoft.com/office/drawing/2014/main" xmlns="" id="{2AA0C231-FE06-40F5-888D-4C6782DD53F6}"/>
              </a:ext>
            </a:extLst>
          </p:cNvPr>
          <p:cNvSpPr txBox="1"/>
          <p:nvPr/>
        </p:nvSpPr>
        <p:spPr>
          <a:xfrm>
            <a:off x="675263" y="5039628"/>
            <a:ext cx="10470866" cy="738664"/>
          </a:xfrm>
          <a:prstGeom prst="rect">
            <a:avLst/>
          </a:prstGeom>
          <a:noFill/>
        </p:spPr>
        <p:txBody>
          <a:bodyPr wrap="square" rtlCol="0">
            <a:spAutoFit/>
          </a:bodyPr>
          <a:lstStyle/>
          <a:p>
            <a:pPr algn="just">
              <a:buClr>
                <a:srgbClr val="C00000"/>
              </a:buClr>
            </a:pPr>
            <a:endParaRPr lang="es-PE" sz="1400" b="1" dirty="0">
              <a:solidFill>
                <a:srgbClr val="FF0000"/>
              </a:solidFill>
            </a:endParaRPr>
          </a:p>
          <a:p>
            <a:pPr algn="just">
              <a:buClr>
                <a:srgbClr val="C00000"/>
              </a:buClr>
            </a:pPr>
            <a:r>
              <a:rPr lang="es-PE" sz="1400" dirty="0"/>
              <a:t>La UPP en </a:t>
            </a:r>
            <a:r>
              <a:rPr lang="es-PE" sz="1400" dirty="0" smtClean="0"/>
              <a:t>función </a:t>
            </a:r>
            <a:r>
              <a:rPr lang="es-PE" sz="1400" dirty="0"/>
              <a:t>a sus competencias ha solicitado la </a:t>
            </a:r>
            <a:r>
              <a:rPr lang="es-PE" sz="1400" dirty="0" smtClean="0"/>
              <a:t>información </a:t>
            </a:r>
            <a:r>
              <a:rPr lang="es-PE" sz="1400" dirty="0"/>
              <a:t>referidas a la matricula de Modalidades de CETPRO y CEBA,  para su </a:t>
            </a:r>
            <a:r>
              <a:rPr lang="es-PE" sz="1400" dirty="0" smtClean="0"/>
              <a:t>implementación </a:t>
            </a:r>
            <a:r>
              <a:rPr lang="es-PE" sz="1400" dirty="0"/>
              <a:t>de </a:t>
            </a:r>
            <a:r>
              <a:rPr lang="es-PE" sz="1400" dirty="0" smtClean="0"/>
              <a:t>evaluación </a:t>
            </a:r>
            <a:r>
              <a:rPr lang="es-PE" sz="1400" dirty="0"/>
              <a:t>en el SIRA WEB, sin embargo la </a:t>
            </a:r>
            <a:r>
              <a:rPr lang="es-PE" sz="1400" dirty="0" smtClean="0"/>
              <a:t>recepción </a:t>
            </a:r>
            <a:r>
              <a:rPr lang="es-PE" sz="1400" dirty="0"/>
              <a:t>de dicha </a:t>
            </a:r>
            <a:r>
              <a:rPr lang="es-PE" sz="1400" dirty="0" smtClean="0"/>
              <a:t>información </a:t>
            </a:r>
            <a:r>
              <a:rPr lang="es-PE" sz="1400" dirty="0"/>
              <a:t>se encuentra en proceso.</a:t>
            </a:r>
          </a:p>
        </p:txBody>
      </p:sp>
    </p:spTree>
    <p:extLst>
      <p:ext uri="{BB962C8B-B14F-4D97-AF65-F5344CB8AC3E}">
        <p14:creationId xmlns:p14="http://schemas.microsoft.com/office/powerpoint/2010/main" val="1780537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on siemore con el pueblo" id="{4294A319-840F-9F4F-87AB-D2F9DACB27E2}" vid="{387B8BB2-55D7-2A49-BDD0-2B12192695A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 de Office</Template>
  <TotalTime>2974</TotalTime>
  <Words>2936</Words>
  <Application>Microsoft Office PowerPoint</Application>
  <PresentationFormat>Panorámica</PresentationFormat>
  <Paragraphs>95</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Century Gothic</vt:lpstr>
      <vt:lpstr>Stag Book</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SAMUEL</cp:lastModifiedBy>
  <cp:revision>205</cp:revision>
  <dcterms:created xsi:type="dcterms:W3CDTF">2021-12-29T16:46:03Z</dcterms:created>
  <dcterms:modified xsi:type="dcterms:W3CDTF">2022-07-20T13:05:49Z</dcterms:modified>
</cp:coreProperties>
</file>